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83" r:id="rId6"/>
    <p:sldId id="257" r:id="rId7"/>
    <p:sldId id="273" r:id="rId8"/>
    <p:sldId id="274" r:id="rId9"/>
    <p:sldId id="284" r:id="rId10"/>
    <p:sldId id="281" r:id="rId11"/>
    <p:sldId id="275" r:id="rId12"/>
    <p:sldId id="272" r:id="rId13"/>
    <p:sldId id="280" r:id="rId14"/>
    <p:sldId id="277" r:id="rId15"/>
    <p:sldId id="282" r:id="rId16"/>
    <p:sldId id="279" r:id="rId17"/>
    <p:sldId id="285" r:id="rId18"/>
    <p:sldId id="278" r:id="rId19"/>
    <p:sldId id="27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F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 autoAdjust="0"/>
    <p:restoredTop sz="93977" autoAdjust="0"/>
  </p:normalViewPr>
  <p:slideViewPr>
    <p:cSldViewPr>
      <p:cViewPr varScale="1">
        <p:scale>
          <a:sx n="80" d="100"/>
          <a:sy n="80" d="100"/>
        </p:scale>
        <p:origin x="134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hr-HR" sz="1200" dirty="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hr-HR" sz="1200" smtClean="0">
                <a:latin typeface="+mn-lt"/>
              </a:defRPr>
            </a:lvl1pPr>
          </a:lstStyle>
          <a:p>
            <a:pPr>
              <a:defRPr/>
            </a:pPr>
            <a:fld id="{9CBEDA39-3C57-419C-AB57-440592EC700A}" type="datetimeFigureOut">
              <a:rPr lang="sr-Latn-RS"/>
              <a:pPr>
                <a:defRPr/>
              </a:pPr>
              <a:t>4.9.2021.</a:t>
            </a:fld>
            <a:endParaRPr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hr-HR" sz="1200" dirty="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hr-HR" sz="1200" smtClean="0">
                <a:latin typeface="+mn-lt"/>
              </a:defRPr>
            </a:lvl1pPr>
          </a:lstStyle>
          <a:p>
            <a:pPr>
              <a:defRPr/>
            </a:pPr>
            <a:fld id="{EF30F693-B88F-4A6E-9977-1BC36750F5B1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9745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hr-H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hr-HR" sz="1200">
                <a:latin typeface="+mn-lt"/>
              </a:defRPr>
            </a:lvl1pPr>
          </a:lstStyle>
          <a:p>
            <a:pPr>
              <a:defRPr/>
            </a:pPr>
            <a:fld id="{A77BB2F0-E0E2-4ED2-A581-CA3196B1EF6E}" type="datetimeFigureOut">
              <a:rPr lang="sr-Latn-RS"/>
              <a:pPr>
                <a:defRPr/>
              </a:pPr>
              <a:t>4.9.2021.</a:t>
            </a:fld>
            <a:endParaRPr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hr-HR" noProof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hr-HR" noProof="0"/>
              <a:t>Kliknite da biste uredili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hr-H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hr-HR" sz="1200">
                <a:latin typeface="+mn-lt"/>
              </a:defRPr>
            </a:lvl1pPr>
          </a:lstStyle>
          <a:p>
            <a:pPr>
              <a:defRPr/>
            </a:pPr>
            <a:fld id="{95314568-BE0C-42B0-8031-F668E594AB3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7340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hr-H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hr-H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hr-H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hr-H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hr-H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AB6CF4-F389-4F01-B962-A470A451986B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257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B471E4-B71D-4477-BD58-F8999EAE8E4F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1828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B471E4-B71D-4477-BD58-F8999EAE8E4F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7255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011604-FD92-4F2C-A1C5-056AB2045633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4334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011604-FD92-4F2C-A1C5-056AB2045633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6483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B471E4-B71D-4477-BD58-F8999EAE8E4F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7054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B471E4-B71D-4477-BD58-F8999EAE8E4F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388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B471E4-B71D-4477-BD58-F8999EAE8E4F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9180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B471E4-B71D-4477-BD58-F8999EAE8E4F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2179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B471E4-B71D-4477-BD58-F8999EAE8E4F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9429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B471E4-B71D-4477-BD58-F8999EAE8E4F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084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B471E4-B71D-4477-BD58-F8999EAE8E4F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3617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B471E4-B71D-4477-BD58-F8999EAE8E4F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4108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-1574" y="0"/>
            <a:chExt cx="9144000" cy="6858000"/>
          </a:xfrm>
        </p:grpSpPr>
        <p:pic>
          <p:nvPicPr>
            <p:cNvPr id="5" name="Rectangle 6"/>
            <p:cNvPicPr>
              <a:picLocks noChangeAspect="1"/>
            </p:cNvPicPr>
            <p:nvPr/>
          </p:nvPicPr>
          <p:blipFill>
            <a:blip r:embed="rId2">
              <a:lum bright="-10000"/>
            </a:blip>
            <a:srcRect/>
            <a:stretch>
              <a:fillRect/>
            </a:stretch>
          </p:blipFill>
          <p:spPr bwMode="auto">
            <a:xfrm>
              <a:off x="-1574" y="381000"/>
              <a:ext cx="9144000" cy="609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7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cxnSp>
          <p:nvCxnSpPr>
            <p:cNvPr id="8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hr-HR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hr-HR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001F8-610B-4E6B-9AE8-C359148881BF}" type="datetimeFigureOut">
              <a:rPr lang="sr-Latn-RS"/>
              <a:pPr>
                <a:defRPr/>
              </a:pPr>
              <a:t>4.9.2021.</a:t>
            </a:fld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10064-D5DC-435D-AB63-8BC7AA278AB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574" y="0"/>
            <a:chExt cx="9145574" cy="6858000"/>
          </a:xfrm>
        </p:grpSpPr>
        <p:sp>
          <p:nvSpPr>
            <p:cNvPr id="5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-1574" y="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-1574" y="655320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cxnSp>
          <p:nvCxnSpPr>
            <p:cNvPr id="8" name="Straight Connector 15"/>
            <p:cNvCxnSpPr/>
            <p:nvPr/>
          </p:nvCxnSpPr>
          <p:spPr>
            <a:xfrm>
              <a:off x="-1574" y="381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hr-HR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hr-HR" sz="2800">
                <a:solidFill>
                  <a:schemeClr val="tx1"/>
                </a:solidFill>
              </a:defRPr>
            </a:lvl1pPr>
            <a:lvl2pPr marL="457200" indent="0">
              <a:buNone/>
              <a:defRPr lang="hr-H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hr-H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hr-H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hr-H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hr-H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hr-H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hr-H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hr-H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držaj d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hr-HR" sz="2800"/>
            </a:lvl1pPr>
            <a:lvl2pPr>
              <a:defRPr lang="hr-HR" sz="2400"/>
            </a:lvl2pPr>
            <a:lvl3pPr>
              <a:defRPr lang="hr-HR" sz="2000"/>
            </a:lvl3pPr>
            <a:lvl4pPr>
              <a:defRPr lang="hr-HR" sz="1800"/>
            </a:lvl4pPr>
            <a:lvl5pPr>
              <a:defRPr lang="hr-HR" sz="1800"/>
            </a:lvl5pPr>
            <a:lvl6pPr>
              <a:defRPr lang="hr-HR" sz="1800"/>
            </a:lvl6pPr>
            <a:lvl7pPr>
              <a:defRPr lang="hr-HR" sz="1800"/>
            </a:lvl7pPr>
            <a:lvl8pPr>
              <a:defRPr lang="hr-HR" sz="1800"/>
            </a:lvl8pPr>
            <a:lvl9pPr>
              <a:defRPr lang="hr-HR"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hr-HR" sz="2800"/>
            </a:lvl1pPr>
            <a:lvl2pPr>
              <a:defRPr lang="hr-HR" sz="2400"/>
            </a:lvl2pPr>
            <a:lvl3pPr>
              <a:defRPr lang="hr-HR" sz="2000"/>
            </a:lvl3pPr>
            <a:lvl4pPr>
              <a:defRPr lang="hr-HR" sz="1800"/>
            </a:lvl4pPr>
            <a:lvl5pPr>
              <a:defRPr lang="hr-HR" sz="1800"/>
            </a:lvl5pPr>
            <a:lvl6pPr>
              <a:defRPr lang="hr-HR" sz="1800"/>
            </a:lvl6pPr>
            <a:lvl7pPr>
              <a:defRPr lang="hr-HR" sz="1800"/>
            </a:lvl7pPr>
            <a:lvl8pPr>
              <a:defRPr lang="hr-HR" sz="1800"/>
            </a:lvl8pPr>
            <a:lvl9pPr>
              <a:defRPr lang="hr-HR"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98606-8529-4E75-AFB6-D2A04BB205C4}" type="datetimeFigureOut">
              <a:rPr lang="sr-Latn-RS"/>
              <a:pPr>
                <a:defRPr/>
              </a:pPr>
              <a:t>4.9.2021.</a:t>
            </a:fld>
            <a:endParaRPr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3AB75-BFFC-492E-8B98-9BD297D06B2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hr-HR" sz="2400" b="0">
                <a:solidFill>
                  <a:schemeClr val="tx2"/>
                </a:solidFill>
              </a:defRPr>
            </a:lvl1pPr>
            <a:lvl2pPr marL="457200" indent="0">
              <a:buNone/>
              <a:defRPr lang="hr-HR" sz="2000" b="1"/>
            </a:lvl2pPr>
            <a:lvl3pPr marL="914400" indent="0">
              <a:buNone/>
              <a:defRPr lang="hr-HR" sz="1800" b="1"/>
            </a:lvl3pPr>
            <a:lvl4pPr marL="1371600" indent="0">
              <a:buNone/>
              <a:defRPr lang="hr-HR" sz="1600" b="1"/>
            </a:lvl4pPr>
            <a:lvl5pPr marL="1828800" indent="0">
              <a:buNone/>
              <a:defRPr lang="hr-HR" sz="1600" b="1"/>
            </a:lvl5pPr>
            <a:lvl6pPr marL="2286000" indent="0">
              <a:buNone/>
              <a:defRPr lang="hr-HR" sz="1600" b="1"/>
            </a:lvl6pPr>
            <a:lvl7pPr marL="2743200" indent="0">
              <a:buNone/>
              <a:defRPr lang="hr-HR" sz="1600" b="1"/>
            </a:lvl7pPr>
            <a:lvl8pPr marL="3200400" indent="0">
              <a:buNone/>
              <a:defRPr lang="hr-HR" sz="1600" b="1"/>
            </a:lvl8pPr>
            <a:lvl9pPr marL="3657600" indent="0">
              <a:buNone/>
              <a:defRPr lang="hr-HR"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hr-HR" sz="2400"/>
            </a:lvl1pPr>
            <a:lvl2pPr>
              <a:defRPr lang="hr-HR" sz="2000"/>
            </a:lvl2pPr>
            <a:lvl3pPr>
              <a:defRPr lang="hr-HR" sz="1800"/>
            </a:lvl3pPr>
            <a:lvl4pPr>
              <a:defRPr lang="hr-HR" sz="1600"/>
            </a:lvl4pPr>
            <a:lvl5pPr>
              <a:defRPr lang="hr-HR" sz="1600"/>
            </a:lvl5pPr>
            <a:lvl6pPr>
              <a:defRPr lang="hr-HR" sz="1600"/>
            </a:lvl6pPr>
            <a:lvl7pPr>
              <a:defRPr lang="hr-HR" sz="1600"/>
            </a:lvl7pPr>
            <a:lvl8pPr>
              <a:defRPr lang="hr-HR" sz="1600"/>
            </a:lvl8pPr>
            <a:lvl9pPr>
              <a:defRPr lang="hr-HR"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hr-HR" sz="2400" b="0">
                <a:solidFill>
                  <a:schemeClr val="tx2"/>
                </a:solidFill>
              </a:defRPr>
            </a:lvl1pPr>
            <a:lvl2pPr marL="457200" indent="0">
              <a:buNone/>
              <a:defRPr lang="hr-HR" sz="2000" b="1"/>
            </a:lvl2pPr>
            <a:lvl3pPr marL="914400" indent="0">
              <a:buNone/>
              <a:defRPr lang="hr-HR" sz="1800" b="1"/>
            </a:lvl3pPr>
            <a:lvl4pPr marL="1371600" indent="0">
              <a:buNone/>
              <a:defRPr lang="hr-HR" sz="1600" b="1"/>
            </a:lvl4pPr>
            <a:lvl5pPr marL="1828800" indent="0">
              <a:buNone/>
              <a:defRPr lang="hr-HR" sz="1600" b="1"/>
            </a:lvl5pPr>
            <a:lvl6pPr marL="2286000" indent="0">
              <a:buNone/>
              <a:defRPr lang="hr-HR" sz="1600" b="1"/>
            </a:lvl6pPr>
            <a:lvl7pPr marL="2743200" indent="0">
              <a:buNone/>
              <a:defRPr lang="hr-HR" sz="1600" b="1"/>
            </a:lvl7pPr>
            <a:lvl8pPr marL="3200400" indent="0">
              <a:buNone/>
              <a:defRPr lang="hr-HR" sz="1600" b="1"/>
            </a:lvl8pPr>
            <a:lvl9pPr marL="3657600" indent="0">
              <a:buNone/>
              <a:defRPr lang="hr-HR"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hr-HR" sz="2400"/>
            </a:lvl1pPr>
            <a:lvl2pPr>
              <a:defRPr lang="hr-HR" sz="2000"/>
            </a:lvl2pPr>
            <a:lvl3pPr>
              <a:defRPr lang="hr-HR" sz="1800"/>
            </a:lvl3pPr>
            <a:lvl4pPr>
              <a:defRPr lang="hr-HR" sz="1600"/>
            </a:lvl4pPr>
            <a:lvl5pPr>
              <a:defRPr lang="hr-HR" sz="1600"/>
            </a:lvl5pPr>
            <a:lvl6pPr>
              <a:defRPr lang="hr-HR" sz="1600"/>
            </a:lvl6pPr>
            <a:lvl7pPr>
              <a:defRPr lang="hr-HR" sz="1600"/>
            </a:lvl7pPr>
            <a:lvl8pPr>
              <a:defRPr lang="hr-HR" sz="1600"/>
            </a:lvl8pPr>
            <a:lvl9pPr>
              <a:defRPr lang="hr-HR"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7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F6153-3EDB-4D4B-9AE0-42B8227FD16A}" type="datetimeFigureOut">
              <a:rPr lang="sr-Latn-RS"/>
              <a:pPr>
                <a:defRPr/>
              </a:pPr>
              <a:t>4.9.2021.</a:t>
            </a:fld>
            <a:endParaRPr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6ED75-7DB0-4DF7-9289-D2F731FAC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3953-06A4-4651-98C2-048818EE4A95}" type="datetimeFigureOut">
              <a:rPr lang="sr-Latn-RS"/>
              <a:pPr>
                <a:defRPr/>
              </a:pPr>
              <a:t>4.9.2021.</a:t>
            </a:fld>
            <a:endParaRPr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0B665-F897-4C21-9BD1-550F3BAD6F8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CCF0F-BB13-4538-AA96-B045CF05758C}" type="datetimeFigureOut">
              <a:rPr lang="sr-Latn-RS"/>
              <a:pPr>
                <a:defRPr/>
              </a:pPr>
              <a:t>4.9.2021.</a:t>
            </a:fld>
            <a:endParaRPr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3F8FA-C073-494F-B026-FA706E407B2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hr-HR" sz="3200">
                <a:solidFill>
                  <a:schemeClr val="tx1"/>
                </a:solidFill>
              </a:defRPr>
            </a:lvl1pPr>
            <a:lvl2pPr>
              <a:defRPr lang="hr-HR" sz="2800"/>
            </a:lvl2pPr>
            <a:lvl3pPr>
              <a:defRPr lang="hr-HR" sz="2400"/>
            </a:lvl3pPr>
            <a:lvl4pPr>
              <a:defRPr lang="hr-HR" sz="2000"/>
            </a:lvl4pPr>
            <a:lvl5pPr>
              <a:defRPr lang="hr-HR" sz="2000"/>
            </a:lvl5pPr>
            <a:lvl6pPr>
              <a:defRPr lang="hr-HR" sz="2000"/>
            </a:lvl6pPr>
            <a:lvl7pPr>
              <a:defRPr lang="hr-HR" sz="2000"/>
            </a:lvl7pPr>
            <a:lvl8pPr>
              <a:defRPr lang="hr-HR" sz="2000"/>
            </a:lvl8pPr>
            <a:lvl9pPr>
              <a:defRPr lang="hr-HR"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hr-HR" sz="1400"/>
            </a:lvl1pPr>
            <a:lvl2pPr marL="457200" indent="0">
              <a:buNone/>
              <a:defRPr lang="hr-HR" sz="1200"/>
            </a:lvl2pPr>
            <a:lvl3pPr marL="914400" indent="0">
              <a:buNone/>
              <a:defRPr lang="hr-HR" sz="1000"/>
            </a:lvl3pPr>
            <a:lvl4pPr marL="1371600" indent="0">
              <a:buNone/>
              <a:defRPr lang="hr-HR" sz="900"/>
            </a:lvl4pPr>
            <a:lvl5pPr marL="1828800" indent="0">
              <a:buNone/>
              <a:defRPr lang="hr-HR" sz="900"/>
            </a:lvl5pPr>
            <a:lvl6pPr marL="2286000" indent="0">
              <a:buNone/>
              <a:defRPr lang="hr-HR" sz="900"/>
            </a:lvl6pPr>
            <a:lvl7pPr marL="2743200" indent="0">
              <a:buNone/>
              <a:defRPr lang="hr-HR" sz="900"/>
            </a:lvl7pPr>
            <a:lvl8pPr marL="3200400" indent="0">
              <a:buNone/>
              <a:defRPr lang="hr-HR" sz="900"/>
            </a:lvl8pPr>
            <a:lvl9pPr marL="3657600" indent="0">
              <a:buNone/>
              <a:defRPr lang="hr-HR"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D26D1-7348-4C7B-84C8-10DFDDF9123A}" type="datetimeFigureOut">
              <a:rPr lang="sr-Latn-RS"/>
              <a:pPr>
                <a:defRPr/>
              </a:pPr>
              <a:t>4.9.2021.</a:t>
            </a:fld>
            <a:endParaRPr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8AA56-60AE-4E79-9872-C5B9245F446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hr-HR" sz="2000" b="0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hr-HR" sz="3200"/>
            </a:lvl1pPr>
            <a:lvl2pPr marL="457200" indent="0">
              <a:buNone/>
              <a:defRPr lang="hr-HR" sz="2800"/>
            </a:lvl2pPr>
            <a:lvl3pPr marL="914400" indent="0">
              <a:buNone/>
              <a:defRPr lang="hr-HR" sz="2400"/>
            </a:lvl3pPr>
            <a:lvl4pPr marL="1371600" indent="0">
              <a:buNone/>
              <a:defRPr lang="hr-HR" sz="2000"/>
            </a:lvl4pPr>
            <a:lvl5pPr marL="1828800" indent="0">
              <a:buNone/>
              <a:defRPr lang="hr-HR" sz="2000"/>
            </a:lvl5pPr>
            <a:lvl6pPr marL="2286000" indent="0">
              <a:buNone/>
              <a:defRPr lang="hr-HR" sz="2000"/>
            </a:lvl6pPr>
            <a:lvl7pPr marL="2743200" indent="0">
              <a:buNone/>
              <a:defRPr lang="hr-HR" sz="2000"/>
            </a:lvl7pPr>
            <a:lvl8pPr marL="3200400" indent="0">
              <a:buNone/>
              <a:defRPr lang="hr-HR" sz="2000"/>
            </a:lvl8pPr>
            <a:lvl9pPr marL="3657600" indent="0">
              <a:buNone/>
              <a:defRPr lang="hr-HR" sz="2000"/>
            </a:lvl9pPr>
          </a:lstStyle>
          <a:p>
            <a:pPr lvl="0"/>
            <a:r>
              <a:rPr lang="hr-HR" noProof="0"/>
              <a:t>Pritisnite ikonu za dodavanje slike</a:t>
            </a:r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hr-HR" sz="1400"/>
            </a:lvl1pPr>
            <a:lvl2pPr marL="457200" indent="0">
              <a:buNone/>
              <a:defRPr lang="hr-HR" sz="1200"/>
            </a:lvl2pPr>
            <a:lvl3pPr marL="914400" indent="0">
              <a:buNone/>
              <a:defRPr lang="hr-HR" sz="1000"/>
            </a:lvl3pPr>
            <a:lvl4pPr marL="1371600" indent="0">
              <a:buNone/>
              <a:defRPr lang="hr-HR" sz="900"/>
            </a:lvl4pPr>
            <a:lvl5pPr marL="1828800" indent="0">
              <a:buNone/>
              <a:defRPr lang="hr-HR" sz="900"/>
            </a:lvl5pPr>
            <a:lvl6pPr marL="2286000" indent="0">
              <a:buNone/>
              <a:defRPr lang="hr-HR" sz="900"/>
            </a:lvl6pPr>
            <a:lvl7pPr marL="2743200" indent="0">
              <a:buNone/>
              <a:defRPr lang="hr-HR" sz="900"/>
            </a:lvl7pPr>
            <a:lvl8pPr marL="3200400" indent="0">
              <a:buNone/>
              <a:defRPr lang="hr-HR" sz="900"/>
            </a:lvl8pPr>
            <a:lvl9pPr marL="3657600" indent="0">
              <a:buNone/>
              <a:defRPr lang="hr-HR"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7F228-3470-4126-9CE6-A345F728F70F}" type="datetimeFigureOut">
              <a:rPr lang="sr-Latn-RS"/>
              <a:pPr>
                <a:defRPr/>
              </a:pPr>
              <a:t>4.9.2021.</a:t>
            </a:fld>
            <a:endParaRPr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8427-5B69-404B-9C0C-28887CC5720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5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1032" name="Rectangle 6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hr-HR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257896-42B0-4F4E-B34E-7906636048A8}" type="datetimeFigureOut">
              <a:rPr lang="sr-Latn-RS"/>
              <a:pPr>
                <a:defRPr/>
              </a:pPr>
              <a:t>4.9.2021.</a:t>
            </a:fld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lang="hr-HR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hr-HR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491457-626A-45CD-B117-90017FAB8D9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9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hr-HR" sz="4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400"/>
        </a:spcAft>
        <a:buFont typeface="Arial" charset="0"/>
        <a:buChar char="•"/>
        <a:defRPr lang="hr-HR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hr-HR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hr-HR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hr-HR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hr-HR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subTitle" idx="1"/>
          </p:nvPr>
        </p:nvSpPr>
        <p:spPr bwMode="auto">
          <a:xfrm>
            <a:off x="1357290" y="1643050"/>
            <a:ext cx="6400800" cy="17526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sz="5400">
                <a:solidFill>
                  <a:srgbClr val="FF0000"/>
                </a:solidFill>
                <a:latin typeface="Berlin Sans FB" pitchFamily="34" charset="0"/>
              </a:rPr>
              <a:t>MATEMATIKA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>
          <a:xfrm>
            <a:off x="704850" y="4495801"/>
            <a:ext cx="3081332" cy="9334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solidFill>
                  <a:schemeClr val="bg1"/>
                </a:solidFill>
              </a:rPr>
              <a:t>Učiteljica:</a:t>
            </a:r>
          </a:p>
        </p:txBody>
      </p:sp>
      <p:sp>
        <p:nvSpPr>
          <p:cNvPr id="4" name="Rectangle 9"/>
          <p:cNvSpPr txBox="1">
            <a:spLocks/>
          </p:cNvSpPr>
          <p:nvPr/>
        </p:nvSpPr>
        <p:spPr>
          <a:xfrm>
            <a:off x="3286116" y="4500570"/>
            <a:ext cx="4271938" cy="928694"/>
          </a:xfrm>
          <a:prstGeom prst="rect">
            <a:avLst/>
          </a:prstGeom>
        </p:spPr>
        <p:txBody>
          <a:bodyPr vert="horz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Martina </a:t>
            </a:r>
            <a:r>
              <a:rPr kumimoji="0" lang="hr-H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Šoltić</a:t>
            </a:r>
            <a:endParaRPr kumimoji="0" lang="hr-HR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9"/>
          <p:cNvSpPr txBox="1">
            <a:spLocks/>
          </p:cNvSpPr>
          <p:nvPr/>
        </p:nvSpPr>
        <p:spPr>
          <a:xfrm>
            <a:off x="4714876" y="785794"/>
            <a:ext cx="4271938" cy="928694"/>
          </a:xfrm>
          <a:prstGeom prst="rect">
            <a:avLst/>
          </a:prstGeom>
        </p:spPr>
        <p:txBody>
          <a:bodyPr vert="horz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4000" dirty="0">
                <a:solidFill>
                  <a:srgbClr val="00B0F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OŠ </a:t>
            </a:r>
            <a:r>
              <a:rPr lang="hr-HR" sz="4000" dirty="0" err="1">
                <a:solidFill>
                  <a:srgbClr val="00B0F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Štrigova</a:t>
            </a:r>
            <a:endParaRPr kumimoji="0" lang="hr-HR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solidFill>
                  <a:srgbClr val="FF0000"/>
                </a:solidFill>
              </a:rPr>
              <a:t>Elementi vrednovanja:</a:t>
            </a: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500034" y="4143380"/>
            <a:ext cx="8229600" cy="928694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r-H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107504" y="2134029"/>
            <a:ext cx="8229600" cy="250033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28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- </a:t>
            </a:r>
            <a:r>
              <a:rPr lang="hr-HR" sz="2600" dirty="0">
                <a:solidFill>
                  <a:srgbClr val="00B0F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usmeno ispitivanje</a:t>
            </a:r>
            <a:r>
              <a:rPr lang="hr-HR" sz="26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ne podrazumijeva samo odgovaranje “pred pločom” već se ono provodi svaki sat tokom ponavljanja i uvježbavanja gradiva te se na temelju praćenja učenika može ocijeniti njegov rad</a:t>
            </a:r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580996" y="4224342"/>
            <a:ext cx="8229600" cy="85725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83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solidFill>
                  <a:srgbClr val="FF0000"/>
                </a:solidFill>
              </a:rPr>
              <a:t>Elementi vrednovanja: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5924"/>
          </a:xfrm>
        </p:spPr>
        <p:txBody>
          <a:bodyPr>
            <a:normAutofit/>
          </a:bodyPr>
          <a:lstStyle/>
          <a:p>
            <a:pPr eaLnBrk="1" fontAlgn="auto" hangingPunct="1">
              <a:buNone/>
              <a:defRPr/>
            </a:pPr>
            <a:r>
              <a:rPr sz="4000" dirty="0">
                <a:solidFill>
                  <a:schemeClr val="bg1"/>
                </a:solidFill>
              </a:rPr>
              <a:t>2. Matematička komunikacija  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57200" y="2428868"/>
            <a:ext cx="8572528" cy="1446664"/>
          </a:xfrm>
          <a:prstGeom prst="rect">
            <a:avLst/>
          </a:prstGeom>
        </p:spPr>
        <p:txBody>
          <a:bodyPr vert="horz" rtlCol="0">
            <a:normAutofit lnSpcReduction="1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Tx/>
              <a:buChar char="-"/>
              <a:tabLst/>
              <a:defRPr/>
            </a:pPr>
            <a:r>
              <a:rPr lang="hr-HR" sz="28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pisano i usmeno matematičko izražavanje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20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(korištenje matematičkih simbola, zapisa i terminologije, pisanje i objašnjavanje koraka rješavanje nekog zadatka, jasno prezentiranje matematičkih podataka i rješenja nekog problema,…)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73072" y="4944383"/>
            <a:ext cx="8229600" cy="85725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500034" y="4143380"/>
            <a:ext cx="8229600" cy="928694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r-H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571472" y="3143248"/>
            <a:ext cx="7643866" cy="178595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26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Rectangle 2"/>
          <p:cNvSpPr txBox="1">
            <a:spLocks/>
          </p:cNvSpPr>
          <p:nvPr/>
        </p:nvSpPr>
        <p:spPr>
          <a:xfrm>
            <a:off x="1643042" y="4714884"/>
            <a:ext cx="5857916" cy="214311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26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Rectangle 2"/>
          <p:cNvSpPr txBox="1">
            <a:spLocks/>
          </p:cNvSpPr>
          <p:nvPr/>
        </p:nvSpPr>
        <p:spPr>
          <a:xfrm>
            <a:off x="669872" y="3837438"/>
            <a:ext cx="8572528" cy="928694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28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hr-HR" sz="2800" dirty="0">
                <a:solidFill>
                  <a:srgbClr val="0070C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r-HR" sz="28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praktični rad </a:t>
            </a:r>
          </a:p>
        </p:txBody>
      </p:sp>
      <p:sp>
        <p:nvSpPr>
          <p:cNvPr id="12" name="Rectangle 2"/>
          <p:cNvSpPr txBox="1">
            <a:spLocks/>
          </p:cNvSpPr>
          <p:nvPr/>
        </p:nvSpPr>
        <p:spPr>
          <a:xfrm>
            <a:off x="571472" y="4575195"/>
            <a:ext cx="8572528" cy="928694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Tx/>
              <a:buChar char="-"/>
              <a:tabLst/>
              <a:defRPr/>
            </a:pPr>
            <a:r>
              <a:rPr lang="hr-HR" sz="28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prezentacije</a:t>
            </a:r>
          </a:p>
        </p:txBody>
      </p:sp>
      <p:sp>
        <p:nvSpPr>
          <p:cNvPr id="13" name="Rectangle 2"/>
          <p:cNvSpPr txBox="1">
            <a:spLocks/>
          </p:cNvSpPr>
          <p:nvPr/>
        </p:nvSpPr>
        <p:spPr>
          <a:xfrm>
            <a:off x="571472" y="5301573"/>
            <a:ext cx="8572528" cy="928694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Tx/>
              <a:buChar char="-"/>
              <a:tabLst/>
              <a:defRPr/>
            </a:pPr>
            <a:r>
              <a:rPr lang="hr-HR" sz="28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aktivnost na satu</a:t>
            </a:r>
          </a:p>
        </p:txBody>
      </p:sp>
      <p:sp>
        <p:nvSpPr>
          <p:cNvPr id="16" name="Rectangle 2"/>
          <p:cNvSpPr txBox="1">
            <a:spLocks/>
          </p:cNvSpPr>
          <p:nvPr/>
        </p:nvSpPr>
        <p:spPr>
          <a:xfrm>
            <a:off x="550934" y="5940429"/>
            <a:ext cx="8572528" cy="928694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Tx/>
              <a:buChar char="-"/>
              <a:tabLst/>
              <a:defRPr/>
            </a:pPr>
            <a:r>
              <a:rPr lang="hr-HR" sz="28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izrada plakata i njegova prezentacija,…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Tx/>
              <a:buChar char="-"/>
              <a:tabLst/>
              <a:defRPr/>
            </a:pPr>
            <a:endParaRPr lang="hr-HR" sz="28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Rectangle 2"/>
          <p:cNvSpPr txBox="1">
            <a:spLocks/>
          </p:cNvSpPr>
          <p:nvPr/>
        </p:nvSpPr>
        <p:spPr>
          <a:xfrm>
            <a:off x="571472" y="6093296"/>
            <a:ext cx="8572528" cy="928694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6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solidFill>
                  <a:srgbClr val="FF0000"/>
                </a:solidFill>
              </a:rPr>
              <a:t>Elementi vrednovanja: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5924"/>
          </a:xfrm>
        </p:spPr>
        <p:txBody>
          <a:bodyPr>
            <a:normAutofit/>
          </a:bodyPr>
          <a:lstStyle/>
          <a:p>
            <a:pPr eaLnBrk="1" fontAlgn="auto" hangingPunct="1">
              <a:buNone/>
              <a:defRPr/>
            </a:pPr>
            <a:r>
              <a:rPr sz="4000" dirty="0">
                <a:solidFill>
                  <a:schemeClr val="bg1"/>
                </a:solidFill>
              </a:rPr>
              <a:t>3. Rješavanje problema 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251520" y="2571743"/>
            <a:ext cx="8892480" cy="1219305"/>
          </a:xfrm>
          <a:prstGeom prst="rect">
            <a:avLst/>
          </a:prstGeom>
        </p:spPr>
        <p:txBody>
          <a:bodyPr vert="horz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Tx/>
              <a:buChar char="-"/>
              <a:tabLst/>
              <a:defRPr/>
            </a:pPr>
            <a:r>
              <a:rPr lang="hr-HR" sz="2800" dirty="0">
                <a:solidFill>
                  <a:srgbClr val="0070C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pisani ispiti znanja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2800" dirty="0">
                <a:solidFill>
                  <a:srgbClr val="0070C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</a:t>
            </a:r>
            <a:r>
              <a:rPr lang="hr-HR" sz="26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dio ispita – složeniji zadatci, tekstualni zadatci problemskom tipa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26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vrijedi isti bodovni prag </a:t>
            </a:r>
            <a:r>
              <a:rPr lang="hr-HR" sz="2600" dirty="0">
                <a:solidFill>
                  <a:srgbClr val="0070C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hr-HR" sz="26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28596" y="4071942"/>
            <a:ext cx="8229600" cy="85725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500034" y="4143380"/>
            <a:ext cx="8229600" cy="928694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r-H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571472" y="3143248"/>
            <a:ext cx="8032976" cy="78581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ectangle 2"/>
          <p:cNvSpPr txBox="1">
            <a:spLocks/>
          </p:cNvSpPr>
          <p:nvPr/>
        </p:nvSpPr>
        <p:spPr>
          <a:xfrm>
            <a:off x="500034" y="3643314"/>
            <a:ext cx="7929618" cy="78581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26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r-HR" sz="28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16" name="Rectangle 2"/>
          <p:cNvSpPr txBox="1">
            <a:spLocks/>
          </p:cNvSpPr>
          <p:nvPr/>
        </p:nvSpPr>
        <p:spPr>
          <a:xfrm>
            <a:off x="571472" y="4214818"/>
            <a:ext cx="7715304" cy="100013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28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Rectangle 2"/>
          <p:cNvSpPr txBox="1">
            <a:spLocks/>
          </p:cNvSpPr>
          <p:nvPr/>
        </p:nvSpPr>
        <p:spPr>
          <a:xfrm>
            <a:off x="275860" y="3885827"/>
            <a:ext cx="5857916" cy="103434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26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3800" dirty="0">
              <a:solidFill>
                <a:srgbClr val="0070C0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Tx/>
              <a:buChar char="-"/>
              <a:tabLst/>
              <a:defRPr/>
            </a:pPr>
            <a:endParaRPr lang="hr-HR" sz="3800" dirty="0">
              <a:solidFill>
                <a:srgbClr val="0070C0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Pravokutnik 19"/>
          <p:cNvSpPr/>
          <p:nvPr/>
        </p:nvSpPr>
        <p:spPr>
          <a:xfrm>
            <a:off x="3357554" y="4714884"/>
            <a:ext cx="3643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rgbClr val="00B0F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r-HR" sz="2000" dirty="0">
              <a:solidFill>
                <a:srgbClr val="00B0F0"/>
              </a:solidFill>
            </a:endParaRPr>
          </a:p>
        </p:txBody>
      </p:sp>
      <p:sp>
        <p:nvSpPr>
          <p:cNvPr id="21" name="Pravokutnik 20"/>
          <p:cNvSpPr/>
          <p:nvPr/>
        </p:nvSpPr>
        <p:spPr>
          <a:xfrm>
            <a:off x="3342336" y="5260161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srgbClr val="00B0F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r-HR" sz="2000" dirty="0">
              <a:solidFill>
                <a:srgbClr val="00B0F0"/>
              </a:solidFill>
            </a:endParaRPr>
          </a:p>
        </p:txBody>
      </p:sp>
      <p:sp>
        <p:nvSpPr>
          <p:cNvPr id="22" name="Pravokutnik 21"/>
          <p:cNvSpPr/>
          <p:nvPr/>
        </p:nvSpPr>
        <p:spPr>
          <a:xfrm>
            <a:off x="3357554" y="5643578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srgbClr val="00B0F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r-HR" sz="2000" dirty="0">
              <a:solidFill>
                <a:srgbClr val="00B0F0"/>
              </a:solidFill>
            </a:endParaRPr>
          </a:p>
        </p:txBody>
      </p:sp>
      <p:sp>
        <p:nvSpPr>
          <p:cNvPr id="19" name="Rectangle 2"/>
          <p:cNvSpPr txBox="1">
            <a:spLocks/>
          </p:cNvSpPr>
          <p:nvPr/>
        </p:nvSpPr>
        <p:spPr>
          <a:xfrm>
            <a:off x="580996" y="4224342"/>
            <a:ext cx="8229600" cy="85725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"/>
          <p:cNvSpPr txBox="1">
            <a:spLocks/>
          </p:cNvSpPr>
          <p:nvPr/>
        </p:nvSpPr>
        <p:spPr>
          <a:xfrm>
            <a:off x="683568" y="3326702"/>
            <a:ext cx="8572528" cy="928694"/>
          </a:xfrm>
          <a:prstGeom prst="rect">
            <a:avLst/>
          </a:prstGeom>
        </p:spPr>
        <p:txBody>
          <a:bodyPr vert="horz" rtlCol="0"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2800" dirty="0">
                <a:solidFill>
                  <a:srgbClr val="0070C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24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nagradni zadatak iz ispita </a:t>
            </a:r>
            <a:r>
              <a:rPr lang="hr-HR" sz="2400" dirty="0">
                <a:solidFill>
                  <a:srgbClr val="0070C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hr-HR" sz="24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Rectangle 2"/>
          <p:cNvSpPr txBox="1">
            <a:spLocks/>
          </p:cNvSpPr>
          <p:nvPr/>
        </p:nvSpPr>
        <p:spPr>
          <a:xfrm>
            <a:off x="500034" y="4255396"/>
            <a:ext cx="7643866" cy="81667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26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5" name="Rectangle 2"/>
          <p:cNvSpPr txBox="1">
            <a:spLocks/>
          </p:cNvSpPr>
          <p:nvPr/>
        </p:nvSpPr>
        <p:spPr>
          <a:xfrm>
            <a:off x="257132" y="4460186"/>
            <a:ext cx="8572528" cy="928694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Tx/>
              <a:buChar char="-"/>
              <a:tabLst/>
              <a:defRPr/>
            </a:pPr>
            <a:r>
              <a:rPr lang="hr-HR" sz="2000" dirty="0">
                <a:solidFill>
                  <a:srgbClr val="0070C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praktični rad </a:t>
            </a:r>
            <a:endParaRPr lang="hr-HR" sz="2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6" name="Rectangle 2"/>
          <p:cNvSpPr txBox="1">
            <a:spLocks/>
          </p:cNvSpPr>
          <p:nvPr/>
        </p:nvSpPr>
        <p:spPr>
          <a:xfrm>
            <a:off x="238068" y="4969776"/>
            <a:ext cx="8572528" cy="928694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Tx/>
              <a:buChar char="-"/>
              <a:tabLst/>
              <a:defRPr/>
            </a:pPr>
            <a:r>
              <a:rPr lang="hr-HR" sz="2000" dirty="0">
                <a:solidFill>
                  <a:srgbClr val="0070C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projekti</a:t>
            </a:r>
            <a:endParaRPr lang="hr-HR" sz="2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7" name="Rectangle 2"/>
          <p:cNvSpPr txBox="1">
            <a:spLocks/>
          </p:cNvSpPr>
          <p:nvPr/>
        </p:nvSpPr>
        <p:spPr>
          <a:xfrm>
            <a:off x="238068" y="5579341"/>
            <a:ext cx="8572528" cy="928694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" name="Rectangle 2"/>
          <p:cNvSpPr txBox="1">
            <a:spLocks/>
          </p:cNvSpPr>
          <p:nvPr/>
        </p:nvSpPr>
        <p:spPr>
          <a:xfrm>
            <a:off x="214893" y="5479366"/>
            <a:ext cx="8572528" cy="928694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Tx/>
              <a:buChar char="-"/>
              <a:tabLst/>
              <a:defRPr/>
            </a:pPr>
            <a:r>
              <a:rPr lang="hr-HR" sz="2000" dirty="0">
                <a:solidFill>
                  <a:srgbClr val="0070C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ispravci ocjena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Tx/>
              <a:buChar char="-"/>
              <a:tabLst/>
              <a:defRPr/>
            </a:pPr>
            <a:r>
              <a:rPr lang="hr-HR" sz="2000" dirty="0">
                <a:solidFill>
                  <a:srgbClr val="0070C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domaće zadaće </a:t>
            </a:r>
            <a:r>
              <a:rPr lang="hr-HR" sz="1400" dirty="0">
                <a:solidFill>
                  <a:srgbClr val="0070C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(npr. učenik je riješio i objasnio neki složeniji zadatak koji većina nije znala) </a:t>
            </a:r>
            <a:endParaRPr lang="hr-HR" sz="14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006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0" grpId="0"/>
      <p:bldP spid="12" grpId="0"/>
      <p:bldP spid="16" grpId="0"/>
      <p:bldP spid="17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solidFill>
                  <a:srgbClr val="FF0000"/>
                </a:solidFill>
              </a:rPr>
              <a:t>Elementi vrednovanje: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2483768" y="1532235"/>
            <a:ext cx="8572528" cy="928694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400"/>
              </a:spcAft>
              <a:defRPr/>
            </a:pPr>
            <a:r>
              <a:rPr lang="hr-HR" sz="3200" dirty="0">
                <a:solidFill>
                  <a:srgbClr val="0070C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Domaće zadaće!</a:t>
            </a:r>
            <a:r>
              <a:rPr lang="hr-HR" sz="32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28596" y="4071942"/>
            <a:ext cx="8229600" cy="85725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500034" y="4143380"/>
            <a:ext cx="8229600" cy="928694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r-H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571472" y="3143248"/>
            <a:ext cx="7643866" cy="178595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26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Rectangle 2"/>
          <p:cNvSpPr txBox="1">
            <a:spLocks/>
          </p:cNvSpPr>
          <p:nvPr/>
        </p:nvSpPr>
        <p:spPr>
          <a:xfrm>
            <a:off x="1643042" y="4714884"/>
            <a:ext cx="5857916" cy="214311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26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Rectangle 2"/>
          <p:cNvSpPr txBox="1">
            <a:spLocks/>
          </p:cNvSpPr>
          <p:nvPr/>
        </p:nvSpPr>
        <p:spPr>
          <a:xfrm>
            <a:off x="142844" y="3071810"/>
            <a:ext cx="9001156" cy="1000132"/>
          </a:xfrm>
          <a:prstGeom prst="rect">
            <a:avLst/>
          </a:prstGeom>
        </p:spPr>
        <p:txBody>
          <a:bodyPr vert="horz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dirty="0">
                <a:solidFill>
                  <a:srgbClr val="00B0F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- domaće zadaće se pišu redovito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dirty="0">
                <a:solidFill>
                  <a:srgbClr val="00B0F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- domaće zadaće se ne prepisuju od drugog učenika ili iz rješenja</a:t>
            </a:r>
            <a:endParaRPr lang="hr-HR" sz="16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16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11" name="Rectangle 2"/>
          <p:cNvSpPr txBox="1">
            <a:spLocks/>
          </p:cNvSpPr>
          <p:nvPr/>
        </p:nvSpPr>
        <p:spPr>
          <a:xfrm>
            <a:off x="168401" y="4429132"/>
            <a:ext cx="9001156" cy="1000132"/>
          </a:xfrm>
          <a:prstGeom prst="rect">
            <a:avLst/>
          </a:prstGeom>
        </p:spPr>
        <p:txBody>
          <a:bodyPr vert="horz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16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-    ukoliko učenik nije znao neki zadatak može postaviti upit na početku sata , te će mu učiteljica i drugi učenici pomoći u shvaćanju načina rješavanja, ali rečenica “Nisam znao zadaću” ne smije se koristiti kao izgovor za manjak zainteresiranosti i upornosti u radu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16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12" name="Rectangle 2"/>
          <p:cNvSpPr txBox="1">
            <a:spLocks/>
          </p:cNvSpPr>
          <p:nvPr/>
        </p:nvSpPr>
        <p:spPr>
          <a:xfrm>
            <a:off x="168401" y="3929066"/>
            <a:ext cx="9001156" cy="678661"/>
          </a:xfrm>
          <a:prstGeom prst="rect">
            <a:avLst/>
          </a:prstGeom>
        </p:spPr>
        <p:txBody>
          <a:bodyPr vert="horz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dirty="0">
                <a:solidFill>
                  <a:srgbClr val="00B0F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- redni broj zadatka se prepisuje u bilježnicu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16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13" name="Rectangle 2"/>
          <p:cNvSpPr txBox="1">
            <a:spLocks/>
          </p:cNvSpPr>
          <p:nvPr/>
        </p:nvSpPr>
        <p:spPr>
          <a:xfrm>
            <a:off x="175297" y="5447111"/>
            <a:ext cx="9001156" cy="678661"/>
          </a:xfrm>
          <a:prstGeom prst="rect">
            <a:avLst/>
          </a:prstGeom>
        </p:spPr>
        <p:txBody>
          <a:bodyPr vert="horz" rtlCol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dirty="0">
                <a:solidFill>
                  <a:srgbClr val="00B0F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- redovitost pisanja domaćih zadaća učiteljica bilježi u rubriku bilježaka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dirty="0">
                <a:solidFill>
                  <a:srgbClr val="00B0F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- zadaća se ne ocjenjuje zasebno ali njezina redovitost pisanja će utjecati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dirty="0">
                <a:solidFill>
                  <a:srgbClr val="00B0F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 na upisane ocjene u rubriku kao i na zaključnu ocjenu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16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14" name="Rectangle 2"/>
          <p:cNvSpPr txBox="1">
            <a:spLocks/>
          </p:cNvSpPr>
          <p:nvPr/>
        </p:nvSpPr>
        <p:spPr>
          <a:xfrm>
            <a:off x="175297" y="2348880"/>
            <a:ext cx="9001156" cy="722930"/>
          </a:xfrm>
          <a:prstGeom prst="rect">
            <a:avLst/>
          </a:prstGeom>
        </p:spPr>
        <p:txBody>
          <a:bodyPr vert="horz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b="1" dirty="0">
                <a:solidFill>
                  <a:srgbClr val="FF000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se uči i uvježbava rješavanjem zadataka što se postiže pisanjem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b="1" dirty="0">
                <a:solidFill>
                  <a:srgbClr val="FF000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domaćih zadaća.</a:t>
            </a:r>
            <a:endParaRPr lang="hr-HR" sz="1600" b="1" dirty="0">
              <a:solidFill>
                <a:srgbClr val="FF0000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16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EC21DE69-6F28-455F-9F84-7AB922AD1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5. razred – četvrtak 9.9.2021.</a:t>
            </a: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                </a:t>
            </a:r>
            <a:r>
              <a:rPr lang="hr-HR" sz="1800" dirty="0">
                <a:solidFill>
                  <a:schemeClr val="bg1"/>
                </a:solidFill>
              </a:rPr>
              <a:t>(4. sat po redu)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Ne ocjenjuje se, već se u rubriku bilježaka upisuje samo broj bodova i postotak </a:t>
            </a:r>
            <a:r>
              <a:rPr lang="hr-HR" dirty="0" err="1">
                <a:solidFill>
                  <a:schemeClr val="bg1"/>
                </a:solidFill>
              </a:rPr>
              <a:t>rješenosti</a:t>
            </a:r>
            <a:r>
              <a:rPr lang="hr-HR" dirty="0">
                <a:solidFill>
                  <a:schemeClr val="bg1"/>
                </a:solidFill>
              </a:rPr>
              <a:t>!</a:t>
            </a:r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4698EAEB-BA2A-4BF9-B13E-C5D70165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bg1"/>
                </a:solidFill>
              </a:rPr>
              <a:t>Inicijalni ispit znanja</a:t>
            </a:r>
          </a:p>
        </p:txBody>
      </p:sp>
    </p:spTree>
    <p:extLst>
      <p:ext uri="{BB962C8B-B14F-4D97-AF65-F5344CB8AC3E}">
        <p14:creationId xmlns:p14="http://schemas.microsoft.com/office/powerpoint/2010/main" val="99616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28662" y="2143116"/>
            <a:ext cx="7772400" cy="13620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t>Zaključna ocjena može ali ne mora biti aritmetička sredina svih ocjena.</a:t>
            </a:r>
          </a:p>
        </p:txBody>
      </p:sp>
      <p:pic>
        <p:nvPicPr>
          <p:cNvPr id="5124" name="Picture 4" descr="Povezana sl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929198"/>
            <a:ext cx="1071570" cy="1071570"/>
          </a:xfrm>
          <a:prstGeom prst="rect">
            <a:avLst/>
          </a:prstGeom>
          <a:noFill/>
        </p:spPr>
      </p:pic>
      <p:pic>
        <p:nvPicPr>
          <p:cNvPr id="5126" name="Picture 6" descr="Povezana sli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714356"/>
            <a:ext cx="1285884" cy="1397096"/>
          </a:xfrm>
          <a:prstGeom prst="rect">
            <a:avLst/>
          </a:prstGeom>
          <a:noFill/>
        </p:spPr>
      </p:pic>
      <p:pic>
        <p:nvPicPr>
          <p:cNvPr id="5128" name="Picture 8" descr="Povezana sli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28604"/>
            <a:ext cx="1683894" cy="1785949"/>
          </a:xfrm>
          <a:prstGeom prst="rect">
            <a:avLst/>
          </a:prstGeom>
          <a:noFill/>
        </p:spPr>
      </p:pic>
      <p:sp>
        <p:nvSpPr>
          <p:cNvPr id="5134" name="AutoShape 14" descr="Slikovni rezultat za broj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136" name="AutoShape 16" descr="Slikovni rezultat za broj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138" name="Picture 18" descr="Povezana slik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643314"/>
            <a:ext cx="2571768" cy="2571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t>Nek' vam bude sjajna godina!</a:t>
            </a:r>
          </a:p>
        </p:txBody>
      </p:sp>
      <p:sp>
        <p:nvSpPr>
          <p:cNvPr id="3074" name="AutoShape 2" descr="Slikovni rezultat za smajlić sli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078" name="Picture 6" descr="Slikovni rezultat za smajlić sli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6443" y="1071546"/>
            <a:ext cx="4848697" cy="3357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Potreban pribor:</a:t>
            </a:r>
            <a:endParaRPr lang="hr-HR" dirty="0"/>
          </a:p>
        </p:txBody>
      </p:sp>
      <p:sp>
        <p:nvSpPr>
          <p:cNvPr id="4" name="Rectangle 2"/>
          <p:cNvSpPr>
            <a:spLocks noGrp="1"/>
          </p:cNvSpPr>
          <p:nvPr>
            <p:ph idx="1"/>
          </p:nvPr>
        </p:nvSpPr>
        <p:spPr>
          <a:xfrm>
            <a:off x="251520" y="1988840"/>
            <a:ext cx="8435280" cy="4536504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buFontTx/>
              <a:buChar char="-"/>
              <a:defRPr/>
            </a:pPr>
            <a:r>
              <a:rPr sz="3300" b="1" dirty="0">
                <a:solidFill>
                  <a:schemeClr val="bg1"/>
                </a:solidFill>
              </a:rPr>
              <a:t>Matematika 5/7/8, udžbenik </a:t>
            </a:r>
          </a:p>
          <a:p>
            <a:pPr marL="0" indent="0" eaLnBrk="1" fontAlgn="auto" hangingPunct="1">
              <a:buNone/>
              <a:defRPr/>
            </a:pPr>
            <a:r>
              <a:rPr lang="hr-HR" sz="3300" b="1" dirty="0">
                <a:solidFill>
                  <a:schemeClr val="bg1"/>
                </a:solidFill>
              </a:rPr>
              <a:t>   </a:t>
            </a:r>
            <a:r>
              <a:rPr sz="3300" b="1" dirty="0">
                <a:solidFill>
                  <a:schemeClr val="bg1"/>
                </a:solidFill>
              </a:rPr>
              <a:t>(1. i 2. svezak), Profil </a:t>
            </a:r>
          </a:p>
          <a:p>
            <a:pPr marL="0" indent="0" eaLnBrk="1" fontAlgn="auto" hangingPunct="1">
              <a:buNone/>
              <a:defRPr/>
            </a:pPr>
            <a:endParaRPr sz="3300" i="1" dirty="0"/>
          </a:p>
          <a:p>
            <a:pPr marL="0" indent="0" algn="just" eaLnBrk="1" fontAlgn="auto" hangingPunct="1">
              <a:buNone/>
              <a:defRPr/>
            </a:pPr>
            <a:r>
              <a:rPr lang="hr-HR" sz="3000" i="1" dirty="0">
                <a:solidFill>
                  <a:schemeClr val="bg1"/>
                </a:solidFill>
              </a:rPr>
              <a:t>(učenici koji rade po PP : </a:t>
            </a:r>
            <a:r>
              <a:rPr lang="hr-HR" sz="3000" i="1" u="sng" dirty="0">
                <a:solidFill>
                  <a:schemeClr val="bg1"/>
                </a:solidFill>
              </a:rPr>
              <a:t>radni udžbenik </a:t>
            </a:r>
            <a:r>
              <a:rPr lang="hr-HR" sz="3000" i="1" dirty="0">
                <a:solidFill>
                  <a:schemeClr val="bg1"/>
                </a:solidFill>
              </a:rPr>
              <a:t>je sadržajno i vizualno usklađen sa redovnim udžbenikom)</a:t>
            </a:r>
          </a:p>
          <a:p>
            <a:pPr marL="0" indent="0" algn="just" eaLnBrk="1" fontAlgn="auto" hangingPunct="1">
              <a:buNone/>
              <a:defRPr/>
            </a:pPr>
            <a:endParaRPr lang="hr-HR" sz="3000" i="1" dirty="0"/>
          </a:p>
          <a:p>
            <a:pPr eaLnBrk="1" fontAlgn="auto" hangingPunct="1">
              <a:buFontTx/>
              <a:buChar char="-"/>
              <a:defRPr/>
            </a:pPr>
            <a:r>
              <a:rPr lang="hr-HR" sz="2400" b="1" dirty="0">
                <a:solidFill>
                  <a:schemeClr val="bg1"/>
                </a:solidFill>
              </a:rPr>
              <a:t>IZZI digitalni sadržaji</a:t>
            </a:r>
          </a:p>
          <a:p>
            <a:pPr marL="0" indent="0" eaLnBrk="1" fontAlgn="auto" hangingPunct="1">
              <a:buNone/>
              <a:defRPr/>
            </a:pPr>
            <a:endParaRPr sz="2400" i="1" dirty="0"/>
          </a:p>
          <a:p>
            <a:pPr marL="0" indent="0" fontAlgn="auto">
              <a:buNone/>
              <a:defRPr/>
            </a:pPr>
            <a:endParaRPr lang="hr-HR" sz="2400" b="1" dirty="0"/>
          </a:p>
          <a:p>
            <a:pPr marL="0" indent="0" fontAlgn="auto">
              <a:buNone/>
              <a:defRPr/>
            </a:pPr>
            <a:r>
              <a:rPr lang="hr-HR" sz="2400" b="1" dirty="0"/>
              <a:t>    </a:t>
            </a:r>
            <a:endParaRPr sz="2400" i="1" dirty="0"/>
          </a:p>
          <a:p>
            <a:pPr eaLnBrk="1" fontAlgn="auto" hangingPunct="1">
              <a:buFontTx/>
              <a:buChar char="-"/>
              <a:defRPr/>
            </a:pPr>
            <a:endParaRPr sz="2400" i="1" dirty="0"/>
          </a:p>
        </p:txBody>
      </p:sp>
    </p:spTree>
    <p:extLst>
      <p:ext uri="{BB962C8B-B14F-4D97-AF65-F5344CB8AC3E}">
        <p14:creationId xmlns:p14="http://schemas.microsoft.com/office/powerpoint/2010/main" val="376304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solidFill>
                  <a:srgbClr val="FF0000"/>
                </a:solidFill>
              </a:rPr>
              <a:t>Potreban pribor: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225437" y="1776069"/>
            <a:ext cx="8229600" cy="928694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Tx/>
              <a:buChar char="-"/>
              <a:tabLst/>
              <a:defRPr/>
            </a:pPr>
            <a:r>
              <a:rPr lang="hr-HR" sz="2800" b="1" dirty="0"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bilježnica na kvadratiće (formata A4) 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202617" y="2615443"/>
            <a:ext cx="8229600" cy="85725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Tx/>
              <a:buChar char="-"/>
              <a:tabLst/>
              <a:defRPr/>
            </a:pPr>
            <a:r>
              <a:rPr lang="hr-HR" sz="2800" b="1" dirty="0"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g</a:t>
            </a:r>
            <a:r>
              <a:rPr kumimoji="0" lang="hr-H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eometrijska</a:t>
            </a:r>
            <a:r>
              <a:rPr kumimoji="0" lang="hr-H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bilježnica 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202617" y="3508418"/>
            <a:ext cx="8229600" cy="928694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2800" b="1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-  </a:t>
            </a:r>
            <a:r>
              <a:rPr lang="hr-HR" sz="2800" b="1" dirty="0"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k</a:t>
            </a:r>
            <a:r>
              <a:rPr kumimoji="0" lang="hr-H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ompletan</a:t>
            </a:r>
            <a:r>
              <a:rPr kumimoji="0" lang="hr-H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geometrijski pribor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205710" y="4437112"/>
            <a:ext cx="8229600" cy="85725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kumimoji="0" lang="hr-HR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 </a:t>
            </a:r>
            <a:r>
              <a:rPr kumimoji="0" lang="hr-H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olovka, gumica, plava kemijska, bojice,… 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2"/>
          <p:cNvSpPr txBox="1">
            <a:spLocks/>
          </p:cNvSpPr>
          <p:nvPr/>
        </p:nvSpPr>
        <p:spPr>
          <a:xfrm>
            <a:off x="236238" y="5205048"/>
            <a:ext cx="8229600" cy="85725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kumimoji="0" lang="hr-HR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hr-H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7. i </a:t>
            </a:r>
            <a:r>
              <a:rPr lang="hr-HR" sz="2800" b="1" dirty="0"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8. r kalkulator kod nekih sadržaja</a:t>
            </a:r>
            <a:r>
              <a:rPr kumimoji="0" lang="hr-HR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 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 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solidFill>
                  <a:srgbClr val="FF0000"/>
                </a:solidFill>
              </a:rPr>
              <a:t>Elementi vrednovanja: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47256" y="1916832"/>
            <a:ext cx="8229600" cy="1685924"/>
          </a:xfrm>
        </p:spPr>
        <p:txBody>
          <a:bodyPr>
            <a:normAutofit/>
          </a:bodyPr>
          <a:lstStyle/>
          <a:p>
            <a:pPr eaLnBrk="1" fontAlgn="auto" hangingPunct="1">
              <a:buNone/>
              <a:defRPr/>
            </a:pPr>
            <a:r>
              <a:rPr sz="4000" dirty="0">
                <a:solidFill>
                  <a:schemeClr val="bg1"/>
                </a:solidFill>
              </a:rPr>
              <a:t>1. Usvojenost znanja i vještina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500034" y="3217015"/>
            <a:ext cx="8229600" cy="928694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r-H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lang="hr-HR" sz="4000" dirty="0"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Matematička komunikacija</a:t>
            </a:r>
            <a:endParaRPr kumimoji="0" lang="hr-H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30421" y="4761718"/>
            <a:ext cx="8229600" cy="85725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357158" y="4929198"/>
            <a:ext cx="8229600" cy="928694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500034" y="4572008"/>
            <a:ext cx="8229600" cy="209393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hr-HR" sz="4000" dirty="0"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r>
              <a:rPr kumimoji="0" lang="hr-H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hr-HR" sz="4000" dirty="0"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Rješavanje problema</a:t>
            </a:r>
            <a:endParaRPr kumimoji="0" lang="hr-H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solidFill>
                  <a:srgbClr val="FF0000"/>
                </a:solidFill>
              </a:rPr>
              <a:t>Elementi vrednovanja: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5924"/>
          </a:xfrm>
        </p:spPr>
        <p:txBody>
          <a:bodyPr>
            <a:normAutofit/>
          </a:bodyPr>
          <a:lstStyle/>
          <a:p>
            <a:pPr eaLnBrk="1" fontAlgn="auto" hangingPunct="1">
              <a:buNone/>
              <a:defRPr/>
            </a:pPr>
            <a:r>
              <a:rPr sz="4000" dirty="0">
                <a:solidFill>
                  <a:schemeClr val="bg1"/>
                </a:solidFill>
              </a:rPr>
              <a:t>1. Usvojenost znanja i vještina 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571472" y="2571744"/>
            <a:ext cx="8572528" cy="928694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Tx/>
              <a:buChar char="-"/>
              <a:tabLst/>
              <a:defRPr/>
            </a:pPr>
            <a:r>
              <a:rPr lang="hr-HR" sz="2800" dirty="0">
                <a:solidFill>
                  <a:srgbClr val="FF000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pisane provjere znanja </a:t>
            </a:r>
            <a:r>
              <a:rPr lang="hr-HR" sz="2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(prema </a:t>
            </a:r>
            <a:r>
              <a:rPr lang="hr-HR" sz="2000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vremeniku</a:t>
            </a:r>
            <a:r>
              <a:rPr lang="hr-HR" sz="2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, naručuju se)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28596" y="4071942"/>
            <a:ext cx="8229600" cy="85725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500034" y="4143380"/>
            <a:ext cx="8229600" cy="928694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r-H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571472" y="3143248"/>
            <a:ext cx="8032976" cy="78581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28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</a:t>
            </a:r>
            <a:r>
              <a:rPr lang="hr-HR" sz="26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5. r – 8 pisanih provjera kroz nastavnu godinu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ectangle 2"/>
          <p:cNvSpPr txBox="1">
            <a:spLocks/>
          </p:cNvSpPr>
          <p:nvPr/>
        </p:nvSpPr>
        <p:spPr>
          <a:xfrm>
            <a:off x="518315" y="4269725"/>
            <a:ext cx="7929618" cy="78581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28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</a:t>
            </a:r>
            <a:r>
              <a:rPr lang="hr-HR" sz="26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8. r – 9 pisanih provjera kroz nastavnu godinu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Rectangle 2"/>
          <p:cNvSpPr txBox="1">
            <a:spLocks/>
          </p:cNvSpPr>
          <p:nvPr/>
        </p:nvSpPr>
        <p:spPr>
          <a:xfrm>
            <a:off x="571472" y="4214818"/>
            <a:ext cx="7715304" cy="100013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28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Rectangle 2"/>
          <p:cNvSpPr txBox="1">
            <a:spLocks/>
          </p:cNvSpPr>
          <p:nvPr/>
        </p:nvSpPr>
        <p:spPr>
          <a:xfrm>
            <a:off x="1643042" y="4714884"/>
            <a:ext cx="5857916" cy="214311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26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Rectangle 2"/>
          <p:cNvSpPr txBox="1">
            <a:spLocks/>
          </p:cNvSpPr>
          <p:nvPr/>
        </p:nvSpPr>
        <p:spPr>
          <a:xfrm>
            <a:off x="393578" y="4486311"/>
            <a:ext cx="8535892" cy="857256"/>
          </a:xfrm>
          <a:prstGeom prst="rect">
            <a:avLst/>
          </a:prstGeom>
        </p:spPr>
        <p:txBody>
          <a:bodyPr vert="horz" rtlCol="0">
            <a:normAutofit fontScale="2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96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96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Ispiti su u pravilu podijeljeni na </a:t>
            </a:r>
            <a:r>
              <a:rPr lang="hr-HR" sz="9600" u="sng" dirty="0">
                <a:solidFill>
                  <a:srgbClr val="0070C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dijela</a:t>
            </a:r>
            <a:r>
              <a:rPr lang="hr-HR" sz="9600" dirty="0">
                <a:solidFill>
                  <a:srgbClr val="0070C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9600" dirty="0">
              <a:solidFill>
                <a:srgbClr val="00B0F0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9600" dirty="0">
                <a:solidFill>
                  <a:srgbClr val="00B0F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1.dio – osnovni zadatci računskog tipa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9600" dirty="0">
                <a:solidFill>
                  <a:srgbClr val="00B0F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dio – tekstualni zadatci problemskog tipa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80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24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4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4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Pravokutnik 19"/>
          <p:cNvSpPr/>
          <p:nvPr/>
        </p:nvSpPr>
        <p:spPr>
          <a:xfrm>
            <a:off x="3357554" y="4714884"/>
            <a:ext cx="3643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rgbClr val="00B0F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r-HR" sz="2000" dirty="0">
              <a:solidFill>
                <a:srgbClr val="00B0F0"/>
              </a:solidFill>
            </a:endParaRPr>
          </a:p>
        </p:txBody>
      </p:sp>
      <p:sp>
        <p:nvSpPr>
          <p:cNvPr id="21" name="Pravokutnik 20"/>
          <p:cNvSpPr/>
          <p:nvPr/>
        </p:nvSpPr>
        <p:spPr>
          <a:xfrm>
            <a:off x="3342336" y="5260161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srgbClr val="00B0F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r-HR" sz="2000" dirty="0">
              <a:solidFill>
                <a:srgbClr val="00B0F0"/>
              </a:solidFill>
            </a:endParaRPr>
          </a:p>
        </p:txBody>
      </p:sp>
      <p:sp>
        <p:nvSpPr>
          <p:cNvPr id="22" name="Pravokutnik 21"/>
          <p:cNvSpPr/>
          <p:nvPr/>
        </p:nvSpPr>
        <p:spPr>
          <a:xfrm>
            <a:off x="3357554" y="5643578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srgbClr val="00B0F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r-HR" sz="2000" dirty="0">
              <a:solidFill>
                <a:srgbClr val="00B0F0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E79A65F4-9FDB-473D-803B-BCDB13662F91}"/>
              </a:ext>
            </a:extLst>
          </p:cNvPr>
          <p:cNvSpPr txBox="1"/>
          <p:nvPr/>
        </p:nvSpPr>
        <p:spPr>
          <a:xfrm>
            <a:off x="971600" y="3763035"/>
            <a:ext cx="72008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6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7. r – 6 pisanih provjera kroz nastavnu godinu </a:t>
            </a:r>
            <a:endParaRPr lang="hr-HR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6" grpId="0"/>
      <p:bldP spid="18" grpId="0"/>
      <p:bldP spid="20" grpId="0"/>
      <p:bldP spid="21" grpId="0"/>
      <p:bldP spid="22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611560" y="548680"/>
            <a:ext cx="57919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000" dirty="0">
                <a:solidFill>
                  <a:srgbClr val="FF0000"/>
                </a:solidFill>
                <a:latin typeface="+mj-lt"/>
              </a:rPr>
              <a:t>Elementi vrednovanja:</a:t>
            </a:r>
            <a:endParaRPr lang="hr-HR" sz="4000" dirty="0">
              <a:latin typeface="+mj-lt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323528" y="1700808"/>
            <a:ext cx="8640960" cy="3547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400"/>
              </a:spcAft>
              <a:defRPr/>
            </a:pPr>
            <a:r>
              <a:rPr lang="hr-HR" sz="24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Svaki dio ispita će se povremeno i zasebno ocjenjivati te će se ocjena iz 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400"/>
              </a:spcAft>
              <a:buAutoNum type="arabicPeriod"/>
              <a:defRPr/>
            </a:pPr>
            <a:r>
              <a:rPr lang="hr-HR" sz="24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dijela upisivati pod element </a:t>
            </a:r>
            <a:r>
              <a:rPr lang="hr-HR" sz="2400" i="1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„Usvojenost znanja i vještina”, </a:t>
            </a:r>
            <a:r>
              <a:rPr lang="hr-HR" sz="24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ocjena iz </a:t>
            </a:r>
          </a:p>
          <a:p>
            <a:pPr lvl="0" fontAlgn="auto">
              <a:spcBef>
                <a:spcPct val="20000"/>
              </a:spcBef>
              <a:spcAft>
                <a:spcPts val="400"/>
              </a:spcAft>
              <a:defRPr/>
            </a:pPr>
            <a:r>
              <a:rPr lang="hr-HR" sz="24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dijela pod element </a:t>
            </a:r>
            <a:r>
              <a:rPr lang="hr-HR" sz="2400" i="1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„Rješavanje problema” </a:t>
            </a:r>
          </a:p>
          <a:p>
            <a:pPr lvl="0" fontAlgn="auto">
              <a:spcBef>
                <a:spcPct val="20000"/>
              </a:spcBef>
              <a:spcAft>
                <a:spcPts val="400"/>
              </a:spcAft>
              <a:defRPr/>
            </a:pPr>
            <a:r>
              <a:rPr lang="hr-HR" sz="2400" i="1" dirty="0">
                <a:solidFill>
                  <a:srgbClr val="0070C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Nije pravilo! </a:t>
            </a:r>
          </a:p>
          <a:p>
            <a:pPr lvl="0" fontAlgn="auto">
              <a:spcBef>
                <a:spcPct val="20000"/>
              </a:spcBef>
              <a:spcAft>
                <a:spcPts val="400"/>
              </a:spcAft>
              <a:defRPr/>
            </a:pPr>
            <a:r>
              <a:rPr lang="hr-HR" sz="2400" i="1" dirty="0">
                <a:solidFill>
                  <a:srgbClr val="0070C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Ovisno o sadržaju ispita i vrsti zadataka s učenicima će se dogovarati način ocjenjivanja prije svake provjere.</a:t>
            </a:r>
          </a:p>
        </p:txBody>
      </p:sp>
    </p:spTree>
    <p:extLst>
      <p:ext uri="{BB962C8B-B14F-4D97-AF65-F5344CB8AC3E}">
        <p14:creationId xmlns:p14="http://schemas.microsoft.com/office/powerpoint/2010/main" val="2918048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solidFill>
                  <a:srgbClr val="FF0000"/>
                </a:solidFill>
              </a:rPr>
              <a:t>Elementi vrednovanja: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5924"/>
          </a:xfrm>
        </p:spPr>
        <p:txBody>
          <a:bodyPr>
            <a:normAutofit/>
          </a:bodyPr>
          <a:lstStyle/>
          <a:p>
            <a:pPr eaLnBrk="1" fontAlgn="auto" hangingPunct="1">
              <a:buNone/>
              <a:defRPr/>
            </a:pPr>
            <a:r>
              <a:rPr lang="hr-HR" dirty="0"/>
              <a:t>Pisane provjere znanja</a:t>
            </a:r>
            <a:endParaRPr dirty="0"/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28596" y="4071942"/>
            <a:ext cx="8229600" cy="85725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500034" y="4143380"/>
            <a:ext cx="8229600" cy="928694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r-H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571472" y="3143248"/>
            <a:ext cx="8032976" cy="78581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26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ectangle 2"/>
          <p:cNvSpPr txBox="1">
            <a:spLocks/>
          </p:cNvSpPr>
          <p:nvPr/>
        </p:nvSpPr>
        <p:spPr>
          <a:xfrm>
            <a:off x="500034" y="3643314"/>
            <a:ext cx="7929618" cy="78581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26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Rectangle 2"/>
          <p:cNvSpPr txBox="1">
            <a:spLocks/>
          </p:cNvSpPr>
          <p:nvPr/>
        </p:nvSpPr>
        <p:spPr>
          <a:xfrm>
            <a:off x="417034" y="2769443"/>
            <a:ext cx="7715304" cy="1000132"/>
          </a:xfrm>
          <a:prstGeom prst="rect">
            <a:avLst/>
          </a:prstGeom>
        </p:spPr>
        <p:txBody>
          <a:bodyPr vert="horz" rtlCol="0">
            <a:normAutofit fontScale="925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28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</a:t>
            </a:r>
            <a:r>
              <a:rPr lang="hr-HR" sz="26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bodovni prag: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26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Rectangle 2"/>
          <p:cNvSpPr txBox="1">
            <a:spLocks/>
          </p:cNvSpPr>
          <p:nvPr/>
        </p:nvSpPr>
        <p:spPr>
          <a:xfrm>
            <a:off x="1643042" y="4714884"/>
            <a:ext cx="5857916" cy="214311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26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Rectangle 2"/>
          <p:cNvSpPr txBox="1">
            <a:spLocks/>
          </p:cNvSpPr>
          <p:nvPr/>
        </p:nvSpPr>
        <p:spPr>
          <a:xfrm>
            <a:off x="3131840" y="2793640"/>
            <a:ext cx="3643338" cy="857256"/>
          </a:xfrm>
          <a:prstGeom prst="rect">
            <a:avLst/>
          </a:prstGeom>
        </p:spPr>
        <p:txBody>
          <a:bodyPr vert="horz" rtlCol="0">
            <a:normAutofit fontScale="8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28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</a:t>
            </a:r>
            <a:r>
              <a:rPr lang="hr-HR" sz="2400" dirty="0"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nedovoljan (1) : ispod 45%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24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4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4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Pravokutnik 19"/>
          <p:cNvSpPr/>
          <p:nvPr/>
        </p:nvSpPr>
        <p:spPr>
          <a:xfrm>
            <a:off x="3491880" y="3291095"/>
            <a:ext cx="3643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dovoljan (2) : od 45% do 59% </a:t>
            </a:r>
            <a:endParaRPr lang="hr-HR" sz="2000" dirty="0">
              <a:solidFill>
                <a:schemeClr val="bg1"/>
              </a:solidFill>
            </a:endParaRPr>
          </a:p>
        </p:txBody>
      </p:sp>
      <p:sp>
        <p:nvSpPr>
          <p:cNvPr id="21" name="Pravokutnik 20"/>
          <p:cNvSpPr/>
          <p:nvPr/>
        </p:nvSpPr>
        <p:spPr>
          <a:xfrm>
            <a:off x="3526539" y="3880901"/>
            <a:ext cx="3313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dobar (3) : od 60% do 74% </a:t>
            </a:r>
            <a:endParaRPr lang="hr-HR" sz="2000" dirty="0">
              <a:solidFill>
                <a:schemeClr val="bg1"/>
              </a:solidFill>
            </a:endParaRPr>
          </a:p>
        </p:txBody>
      </p:sp>
      <p:sp>
        <p:nvSpPr>
          <p:cNvPr id="22" name="Pravokutnik 21"/>
          <p:cNvSpPr/>
          <p:nvPr/>
        </p:nvSpPr>
        <p:spPr>
          <a:xfrm>
            <a:off x="3517821" y="4407672"/>
            <a:ext cx="3797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vrlo dobar (4) : od 75% do 89% </a:t>
            </a:r>
            <a:endParaRPr lang="hr-HR" sz="2000" dirty="0">
              <a:solidFill>
                <a:schemeClr val="bg1"/>
              </a:solidFill>
            </a:endParaRPr>
          </a:p>
        </p:txBody>
      </p:sp>
      <p:sp>
        <p:nvSpPr>
          <p:cNvPr id="23" name="Pravokutnik 22"/>
          <p:cNvSpPr/>
          <p:nvPr/>
        </p:nvSpPr>
        <p:spPr>
          <a:xfrm>
            <a:off x="3493146" y="4951960"/>
            <a:ext cx="3615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odličan (5) : od 90% do 100% </a:t>
            </a:r>
            <a:endParaRPr lang="hr-H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2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8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solidFill>
                  <a:srgbClr val="FF0000"/>
                </a:solidFill>
              </a:rPr>
              <a:t>Elementi vrednovanja: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28596" y="4071942"/>
            <a:ext cx="8229600" cy="85725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500034" y="4143380"/>
            <a:ext cx="8229600" cy="928694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r-H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0" y="2500306"/>
            <a:ext cx="8858280" cy="785818"/>
          </a:xfrm>
          <a:prstGeom prst="rect">
            <a:avLst/>
          </a:prstGeom>
        </p:spPr>
        <p:txBody>
          <a:bodyPr vert="horz" rtlCol="0">
            <a:normAutofit fontScale="9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2600" dirty="0"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hr-HR" sz="26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r-HR" sz="2600" dirty="0"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u slučaju negativne ocjene iz ispita nakon </a:t>
            </a:r>
            <a:r>
              <a:rPr lang="hr-HR" sz="2600" dirty="0" err="1"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provježbanog</a:t>
            </a:r>
            <a:r>
              <a:rPr lang="hr-HR" sz="2600" dirty="0"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gradiva i u dogovoru sa učiteljicom učenik piše ispravak ispita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solidFill>
                <a:schemeClr val="bg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Rectangle 2"/>
          <p:cNvSpPr txBox="1">
            <a:spLocks/>
          </p:cNvSpPr>
          <p:nvPr/>
        </p:nvSpPr>
        <p:spPr>
          <a:xfrm>
            <a:off x="1643042" y="4714884"/>
            <a:ext cx="5857916" cy="214311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26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Rectangle 2"/>
          <p:cNvSpPr txBox="1">
            <a:spLocks/>
          </p:cNvSpPr>
          <p:nvPr/>
        </p:nvSpPr>
        <p:spPr>
          <a:xfrm>
            <a:off x="0" y="3500438"/>
            <a:ext cx="8858280" cy="1785950"/>
          </a:xfrm>
          <a:prstGeom prst="rect">
            <a:avLst/>
          </a:prstGeom>
        </p:spPr>
        <p:txBody>
          <a:bodyPr vert="horz" rtlCol="0">
            <a:normAutofit fontScale="9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Tx/>
              <a:buChar char="-"/>
              <a:tabLst/>
              <a:defRPr/>
            </a:pPr>
            <a:r>
              <a:rPr lang="hr-HR" sz="2600" dirty="0"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ako je u ispravku ispita opet ocjena nedovoljan, učenik je dužan samostalno se javiti za ispravak ocjene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Tx/>
              <a:buChar char="-"/>
              <a:tabLst/>
              <a:defRPr/>
            </a:pPr>
            <a:r>
              <a:rPr lang="hr-HR" sz="2600" dirty="0"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prilikom javljanja za ispravak učiteljici mora pokazati zadatke koje je vježbao nakon čega će odgovarati usmeno i rješavati zadatke pred pločom ili za školskom klupom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6" name="Rectangle 2"/>
          <p:cNvSpPr txBox="1">
            <a:spLocks/>
          </p:cNvSpPr>
          <p:nvPr/>
        </p:nvSpPr>
        <p:spPr>
          <a:xfrm>
            <a:off x="0" y="5429264"/>
            <a:ext cx="8858280" cy="1214446"/>
          </a:xfrm>
          <a:prstGeom prst="rect">
            <a:avLst/>
          </a:prstGeom>
        </p:spPr>
        <p:txBody>
          <a:bodyPr vert="horz" rtlCol="0">
            <a:normAutofit fontScale="925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Tx/>
              <a:buChar char="-"/>
              <a:tabLst/>
              <a:defRPr/>
            </a:pPr>
            <a:r>
              <a:rPr lang="hr-HR" sz="2600" dirty="0"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ostali učenici koji nisu zadovoljni ocjenom iz ispita, a dobili su pozitivnu ocjenu također se mogu javiti za ispravak i za njih vrijede ista pravila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 uiExpand="1" build="allAtOnce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solidFill>
                  <a:srgbClr val="FF0000"/>
                </a:solidFill>
              </a:rPr>
              <a:t>Elementi vrednovanja: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571472" y="1893083"/>
            <a:ext cx="8229600" cy="928694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2800" dirty="0">
                <a:solidFill>
                  <a:srgbClr val="0070C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- pisane vježbe (</a:t>
            </a:r>
            <a:r>
              <a:rPr lang="hr-HR" sz="2800" dirty="0" err="1">
                <a:solidFill>
                  <a:srgbClr val="0070C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pv</a:t>
            </a:r>
            <a:r>
              <a:rPr lang="hr-HR" sz="2800" dirty="0">
                <a:solidFill>
                  <a:srgbClr val="0070C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28596" y="4071942"/>
            <a:ext cx="8229600" cy="85725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357158" y="4929198"/>
            <a:ext cx="8229600" cy="928694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500034" y="4143380"/>
            <a:ext cx="8229600" cy="928694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r-H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457200" y="2577626"/>
            <a:ext cx="8229600" cy="3280266"/>
          </a:xfrm>
          <a:prstGeom prst="rect">
            <a:avLst/>
          </a:prstGeom>
        </p:spPr>
        <p:txBody>
          <a:bodyPr vert="horz" rtlCol="0">
            <a:normAutofit fontScale="8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28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</a:t>
            </a:r>
            <a:r>
              <a:rPr lang="hr-HR" sz="26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kroz jednu nastavnu cjelinu povremeno će se pisati kratke pisane vježbe (nije pravilo, ovisno o opširnosti sadržaja) čiji postotak riješenosti će se upisivati u rubriku bilježaka te će učenik na taj način dobiti informaciju o tome kako unaprijediti svoje učenje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6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hr-HR" sz="26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uzimajući u obzir rezultate iz pisanih vježbi, kratkog usmenog odgovora i općenito bilježaka iz imenika (npr. redovitost pisanja domaćih zadaća te aktivno sudjelovanje u nastavnom procesu) učeniku će biti upisana ocjena u rubriku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endParaRPr lang="hr-HR" sz="2800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theme/theme1.xml><?xml version="1.0" encoding="utf-8"?>
<a:theme xmlns:a="http://schemas.openxmlformats.org/drawingml/2006/main" name="tf10165961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8badc642-15f9-493b-af2e-800910d66b6f">english</DirectSourceMarket>
    <MarketSpecific xmlns="8badc642-15f9-493b-af2e-800910d66b6f" xsi:nil="true"/>
    <ApprovalStatus xmlns="8badc642-15f9-493b-af2e-800910d66b6f">InProgress</ApprovalStatus>
    <PrimaryImageGen xmlns="8badc642-15f9-493b-af2e-800910d66b6f">true</PrimaryImageGen>
    <ThumbnailAssetId xmlns="8badc642-15f9-493b-af2e-800910d66b6f" xsi:nil="true"/>
    <TPFriendlyName xmlns="8badc642-15f9-493b-af2e-800910d66b6f">Prezentacija za odlazak u školu</TPFriendlyName>
    <NumericId xmlns="8badc642-15f9-493b-af2e-800910d66b6f">-1</NumericId>
    <BusinessGroup xmlns="8badc642-15f9-493b-af2e-800910d66b6f" xsi:nil="true"/>
    <SourceTitle xmlns="8badc642-15f9-493b-af2e-800910d66b6f">Back-to-school presentation</SourceTitle>
    <APEditor xmlns="8badc642-15f9-493b-af2e-800910d66b6f">
      <UserInfo>
        <DisplayName>REDMOND\v-luannv</DisplayName>
        <AccountId>86</AccountId>
        <AccountType/>
      </UserInfo>
    </APEditor>
    <OpenTemplate xmlns="8badc642-15f9-493b-af2e-800910d66b6f">true</OpenTemplate>
    <UALocComments xmlns="8badc642-15f9-493b-af2e-800910d66b6f" xsi:nil="true"/>
    <ParentAssetId xmlns="8badc642-15f9-493b-af2e-800910d66b6f" xsi:nil="true"/>
    <IntlLangReviewDate xmlns="8badc642-15f9-493b-af2e-800910d66b6f" xsi:nil="true"/>
    <PublishStatusLookup xmlns="8badc642-15f9-493b-af2e-800910d66b6f">
      <Value>64578</Value>
      <Value>209472</Value>
    </PublishStatusLookup>
    <LastPublishResultLookup xmlns="8badc642-15f9-493b-af2e-800910d66b6f" xsi:nil="true"/>
    <MachineTranslated xmlns="8badc642-15f9-493b-af2e-800910d66b6f">false</MachineTranslated>
    <OriginalSourceMarket xmlns="8badc642-15f9-493b-af2e-800910d66b6f">english</OriginalSourceMarket>
    <TPInstallLocation xmlns="8badc642-15f9-493b-af2e-800910d66b6f">{My Templates}</TPInstallLocation>
    <APDescription xmlns="8badc642-15f9-493b-af2e-800910d66b6f" xsi:nil="true"/>
    <ContentItem xmlns="8badc642-15f9-493b-af2e-800910d66b6f" xsi:nil="true"/>
    <ClipArtFilename xmlns="8badc642-15f9-493b-af2e-800910d66b6f" xsi:nil="true"/>
    <PublishTargets xmlns="8badc642-15f9-493b-af2e-800910d66b6f">OfficeOnline</PublishTargets>
    <TimesCloned xmlns="8badc642-15f9-493b-af2e-800910d66b6f" xsi:nil="true"/>
    <Provider xmlns="8badc642-15f9-493b-af2e-800910d66b6f">EY006220130</Provider>
    <AcquiredFrom xmlns="8badc642-15f9-493b-af2e-800910d66b6f" xsi:nil="true"/>
    <AssetStart xmlns="8badc642-15f9-493b-af2e-800910d66b6f">2009-01-02T00:00:00+00:00</AssetStart>
    <LastHandOff xmlns="8badc642-15f9-493b-af2e-800910d66b6f" xsi:nil="true"/>
    <TPClientViewer xmlns="8badc642-15f9-493b-af2e-800910d66b6f">Microsoft Office PowerPoint</TPClientViewer>
    <IsDeleted xmlns="8badc642-15f9-493b-af2e-800910d66b6f">false</IsDeleted>
    <TemplateStatus xmlns="8badc642-15f9-493b-af2e-800910d66b6f" xsi:nil="true"/>
    <SubmitterId xmlns="8badc642-15f9-493b-af2e-800910d66b6f" xsi:nil="true"/>
    <TPExecutable xmlns="8badc642-15f9-493b-af2e-800910d66b6f" xsi:nil="true"/>
    <AssetType xmlns="8badc642-15f9-493b-af2e-800910d66b6f">TP</AssetType>
    <CSXUpdate xmlns="8badc642-15f9-493b-af2e-800910d66b6f">false</CSXUpdate>
    <BugNumber xmlns="8badc642-15f9-493b-af2e-800910d66b6f" xsi:nil="true"/>
    <CSXSubmissionDate xmlns="8badc642-15f9-493b-af2e-800910d66b6f" xsi:nil="true"/>
    <ApprovalLog xmlns="8badc642-15f9-493b-af2e-800910d66b6f" xsi:nil="true"/>
    <TPComponent xmlns="8badc642-15f9-493b-af2e-800910d66b6f">PPTFiles</TPComponent>
    <Milestone xmlns="8badc642-15f9-493b-af2e-800910d66b6f" xsi:nil="true"/>
    <OriginAsset xmlns="8badc642-15f9-493b-af2e-800910d66b6f" xsi:nil="true"/>
    <AssetId xmlns="8badc642-15f9-493b-af2e-800910d66b6f">TP010165961</AssetId>
    <TPLaunchHelpLink xmlns="8badc642-15f9-493b-af2e-800910d66b6f" xsi:nil="true"/>
    <TPApplication xmlns="8badc642-15f9-493b-af2e-800910d66b6f">PowerPoint</TPApplication>
    <IntlLocPriority xmlns="8badc642-15f9-493b-af2e-800910d66b6f" xsi:nil="true"/>
    <CrawlForDependencies xmlns="8badc642-15f9-493b-af2e-800910d66b6f">false</CrawlForDependencies>
    <PlannedPubDate xmlns="8badc642-15f9-493b-af2e-800910d66b6f" xsi:nil="true"/>
    <HandoffToMSDN xmlns="8badc642-15f9-493b-af2e-800910d66b6f" xsi:nil="true"/>
    <IntlLangReviewer xmlns="8badc642-15f9-493b-af2e-800910d66b6f" xsi:nil="true"/>
    <TrustLevel xmlns="8badc642-15f9-493b-af2e-800910d66b6f">1 Microsoft Managed Content</TrustLevel>
    <IsSearchable xmlns="8badc642-15f9-493b-af2e-800910d66b6f">false</IsSearchable>
    <TPNamespace xmlns="8badc642-15f9-493b-af2e-800910d66b6f">POWERPNT</TPNamespace>
    <Markets xmlns="8badc642-15f9-493b-af2e-800910d66b6f"/>
    <OutputCachingOn xmlns="8badc642-15f9-493b-af2e-800910d66b6f">false</OutputCachingOn>
    <IntlLangReview xmlns="8badc642-15f9-493b-af2e-800910d66b6f" xsi:nil="true"/>
    <UAProjectedTotalWords xmlns="8badc642-15f9-493b-af2e-800910d66b6f" xsi:nil="true"/>
    <TPCommandLine xmlns="8badc642-15f9-493b-af2e-800910d66b6f">{PP} /n {FilePath}</TPCommandLine>
    <TPAppVersion xmlns="8badc642-15f9-493b-af2e-800910d66b6f">12</TPAppVersion>
    <APAuthor xmlns="8badc642-15f9-493b-af2e-800910d66b6f">
      <UserInfo>
        <DisplayName>REDMOND\cynvey</DisplayName>
        <AccountId>201</AccountId>
        <AccountType/>
      </UserInfo>
    </APAuthor>
    <EditorialStatus xmlns="8badc642-15f9-493b-af2e-800910d66b6f" xsi:nil="true"/>
    <TPLaunchHelpLinkType xmlns="8badc642-15f9-493b-af2e-800910d66b6f">Template</TPLaunchHelpLinkType>
    <LastModifiedDateTime xmlns="8badc642-15f9-493b-af2e-800910d66b6f" xsi:nil="true"/>
    <UACurrentWords xmlns="8badc642-15f9-493b-af2e-800910d66b6f">0</UACurrentWords>
    <UALocRecommendation xmlns="8badc642-15f9-493b-af2e-800910d66b6f">Localize</UALocRecommendation>
    <ArtSampleDocs xmlns="8badc642-15f9-493b-af2e-800910d66b6f" xsi:nil="true"/>
    <UANotes xmlns="8badc642-15f9-493b-af2e-800910d66b6f">online only</UANotes>
    <ShowIn xmlns="8badc642-15f9-493b-af2e-800910d66b6f" xsi:nil="true"/>
    <VoteCount xmlns="8badc642-15f9-493b-af2e-800910d66b6f" xsi:nil="true"/>
    <CSXHash xmlns="8badc642-15f9-493b-af2e-800910d66b6f" xsi:nil="true"/>
    <DSATActionTaken xmlns="8badc642-15f9-493b-af2e-800910d66b6f" xsi:nil="true"/>
    <AssetExpire xmlns="8badc642-15f9-493b-af2e-800910d66b6f">2029-05-12T00:00:00+00:00</AssetExpire>
    <CSXSubmissionMarket xmlns="8badc642-15f9-493b-af2e-800910d66b6f" xsi:nil="true"/>
    <Manager xmlns="8badc642-15f9-493b-af2e-800910d66b6f" xsi:nil="true"/>
    <PolicheckWords xmlns="8badc642-15f9-493b-af2e-800910d66b6f" xsi:nil="true"/>
    <FriendlyTitle xmlns="8badc642-15f9-493b-af2e-800910d66b6f" xsi:nil="true"/>
    <Providers xmlns="8badc642-15f9-493b-af2e-800910d66b6f" xsi:nil="true"/>
    <LegacyData xmlns="8badc642-15f9-493b-af2e-800910d66b6f" xsi:nil="true"/>
    <TemplateTemplateType xmlns="8badc642-15f9-493b-af2e-800910d66b6f">PowerPoint 12 Default</TemplateTemplateType>
    <OOCacheId xmlns="8badc642-15f9-493b-af2e-800910d66b6f" xsi:nil="true"/>
    <EditorialTags xmlns="8badc642-15f9-493b-af2e-800910d66b6f" xsi:nil="true"/>
    <Downloads xmlns="8badc642-15f9-493b-af2e-800910d66b6f">0</Downloads>
    <LocLastLocAttemptVersionLookup xmlns="8badc642-15f9-493b-af2e-800910d66b6f">21157</LocLastLocAttemptVersionLookup>
    <TaxCatchAll xmlns="8badc642-15f9-493b-af2e-800910d66b6f"/>
    <LocRecommendedHandoff xmlns="8badc642-15f9-493b-af2e-800910d66b6f" xsi:nil="true"/>
    <RecommendationsModifier xmlns="8badc642-15f9-493b-af2e-800910d66b6f" xsi:nil="true"/>
    <LocOverallPreviewStatusLookup xmlns="8badc642-15f9-493b-af2e-800910d66b6f" xsi:nil="true"/>
    <InternalTagsTaxHTField0 xmlns="8badc642-15f9-493b-af2e-800910d66b6f">
      <Terms xmlns="http://schemas.microsoft.com/office/infopath/2007/PartnerControls"/>
    </InternalTagsTaxHTField0>
    <LocComments xmlns="8badc642-15f9-493b-af2e-800910d66b6f" xsi:nil="true"/>
    <LocProcessedForHandoffsLookup xmlns="8badc642-15f9-493b-af2e-800910d66b6f" xsi:nil="true"/>
    <LocProcessedForMarketsLookup xmlns="8badc642-15f9-493b-af2e-800910d66b6f" xsi:nil="true"/>
    <LocOverallHandbackStatusLookup xmlns="8badc642-15f9-493b-af2e-800910d66b6f" xsi:nil="true"/>
    <LocLastLocAttemptVersionTypeLookup xmlns="8badc642-15f9-493b-af2e-800910d66b6f" xsi:nil="true"/>
    <LocOverallLocStatusLookup xmlns="8badc642-15f9-493b-af2e-800910d66b6f" xsi:nil="true"/>
    <LocOverallPublishStatusLookup xmlns="8badc642-15f9-493b-af2e-800910d66b6f" xsi:nil="true"/>
    <LocPublishedLinkedAssetsLookup xmlns="8badc642-15f9-493b-af2e-800910d66b6f" xsi:nil="true"/>
    <BlockPublish xmlns="8badc642-15f9-493b-af2e-800910d66b6f" xsi:nil="true"/>
    <LocManualTestRequired xmlns="8badc642-15f9-493b-af2e-800910d66b6f" xsi:nil="true"/>
    <ScenarioTagsTaxHTField0 xmlns="8badc642-15f9-493b-af2e-800910d66b6f">
      <Terms xmlns="http://schemas.microsoft.com/office/infopath/2007/PartnerControls"/>
    </ScenarioTagsTaxHTField0>
    <FeatureTagsTaxHTField0 xmlns="8badc642-15f9-493b-af2e-800910d66b6f">
      <Terms xmlns="http://schemas.microsoft.com/office/infopath/2007/PartnerControls"/>
    </FeatureTagsTaxHTField0>
    <CampaignTagsTaxHTField0 xmlns="8badc642-15f9-493b-af2e-800910d66b6f">
      <Terms xmlns="http://schemas.microsoft.com/office/infopath/2007/PartnerControls"/>
    </CampaignTagsTaxHTField0>
    <LocNewPublishedVersionLookup xmlns="8badc642-15f9-493b-af2e-800910d66b6f" xsi:nil="true"/>
    <LocPublishedDependentAssetsLookup xmlns="8badc642-15f9-493b-af2e-800910d66b6f" xsi:nil="true"/>
    <LocalizationTagsTaxHTField0 xmlns="8badc642-15f9-493b-af2e-800910d66b6f">
      <Terms xmlns="http://schemas.microsoft.com/office/infopath/2007/PartnerControls"/>
    </LocalizationTagsTaxHTField0>
    <OriginalRelease xmlns="8badc642-15f9-493b-af2e-800910d66b6f">14</OriginalRelease>
    <LocMarketGroupTiers2 xmlns="8badc642-15f9-493b-af2e-800910d66b6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CE6EEBCA2A20434687F63529BC62C70C0400B49D3FDEBF6E5C4BBABD28DFF7A72F5A" ma:contentTypeVersion="54" ma:contentTypeDescription="Create a new document." ma:contentTypeScope="" ma:versionID="58ff7075f9734c70ab641fcf680773ae">
  <xsd:schema xmlns:xsd="http://www.w3.org/2001/XMLSchema" xmlns:xs="http://www.w3.org/2001/XMLSchema" xmlns:p="http://schemas.microsoft.com/office/2006/metadata/properties" xmlns:ns2="8badc642-15f9-493b-af2e-800910d66b6f" targetNamespace="http://schemas.microsoft.com/office/2006/metadata/properties" ma:root="true" ma:fieldsID="de94c5732a8b162287d2446f6e1438f1" ns2:_="">
    <xsd:import namespace="8badc642-15f9-493b-af2e-800910d66b6f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dc642-15f9-493b-af2e-800910d66b6f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069000a1-ebd1-4561-a409-e2a811eea2fe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242CDFB2-E9AA-41D4-B020-0C08EC68947A}" ma:internalName="CSXSubmissionMarket" ma:readOnly="false" ma:showField="MarketName" ma:web="8badc642-15f9-493b-af2e-800910d66b6f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92edc058-e423-4792-9b61-e659cfc9195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5CE75894-05D9-4C45-93AB-724995D6B13E}" ma:internalName="InProjectListLookup" ma:readOnly="true" ma:showField="InProjectList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b682b718-e217-497b-9c91-6b2604332d21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5CE75894-05D9-4C45-93AB-724995D6B13E}" ma:internalName="LastCompleteVersionLookup" ma:readOnly="true" ma:showField="LastCompleteVersion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5CE75894-05D9-4C45-93AB-724995D6B13E}" ma:internalName="LastPreviewErrorLookup" ma:readOnly="true" ma:showField="LastPreviewError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5CE75894-05D9-4C45-93AB-724995D6B13E}" ma:internalName="LastPreviewResultLookup" ma:readOnly="true" ma:showField="LastPreviewResult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5CE75894-05D9-4C45-93AB-724995D6B13E}" ma:internalName="LastPreviewAttemptDateLookup" ma:readOnly="true" ma:showField="LastPreviewAttemptDate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5CE75894-05D9-4C45-93AB-724995D6B13E}" ma:internalName="LastPreviewedByLookup" ma:readOnly="true" ma:showField="LastPreviewedBy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5CE75894-05D9-4C45-93AB-724995D6B13E}" ma:internalName="LastPreviewTimeLookup" ma:readOnly="true" ma:showField="LastPreviewTime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5CE75894-05D9-4C45-93AB-724995D6B13E}" ma:internalName="LastPreviewVersionLookup" ma:readOnly="true" ma:showField="LastPreviewVersion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5CE75894-05D9-4C45-93AB-724995D6B13E}" ma:internalName="LastPublishErrorLookup" ma:readOnly="true" ma:showField="LastPublishError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5CE75894-05D9-4C45-93AB-724995D6B13E}" ma:internalName="LastPublishResultLookup" ma:readOnly="true" ma:showField="LastPublishResult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5CE75894-05D9-4C45-93AB-724995D6B13E}" ma:internalName="LastPublishAttemptDateLookup" ma:readOnly="true" ma:showField="LastPublishAttemptDate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5CE75894-05D9-4C45-93AB-724995D6B13E}" ma:internalName="LastPublishedByLookup" ma:readOnly="true" ma:showField="LastPublishedBy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5CE75894-05D9-4C45-93AB-724995D6B13E}" ma:internalName="LastPublishTimeLookup" ma:readOnly="true" ma:showField="LastPublishTime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5CE75894-05D9-4C45-93AB-724995D6B13E}" ma:internalName="LastPublishVersionLookup" ma:readOnly="true" ma:showField="LastPublishVersion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40AED7CC-D31B-4E42-956F-872B0282B0E2}" ma:internalName="LocLastLocAttemptVersionLookup" ma:readOnly="false" ma:showField="LastLocAttemptVersion" ma:web="8badc642-15f9-493b-af2e-800910d66b6f">
      <xsd:simpleType>
        <xsd:restriction base="dms:Lookup"/>
      </xsd:simpleType>
    </xsd:element>
    <xsd:element name="LocLastLocAttemptVersionTypeLookup" ma:index="71" nillable="true" ma:displayName="Loc Last Loc Attempt Version Type" ma:default="" ma:list="{40AED7CC-D31B-4E42-956F-872B0282B0E2}" ma:internalName="LocLastLocAttemptVersionTypeLookup" ma:readOnly="true" ma:showField="LastLocAttemptVersionType" ma:web="8badc642-15f9-493b-af2e-800910d66b6f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40AED7CC-D31B-4E42-956F-872B0282B0E2}" ma:internalName="LocNewPublishedVersionLookup" ma:readOnly="true" ma:showField="NewPublishedVersion" ma:web="8badc642-15f9-493b-af2e-800910d66b6f">
      <xsd:simpleType>
        <xsd:restriction base="dms:Lookup"/>
      </xsd:simpleType>
    </xsd:element>
    <xsd:element name="LocOverallHandbackStatusLookup" ma:index="75" nillable="true" ma:displayName="Loc Overall Handback Status" ma:default="" ma:list="{40AED7CC-D31B-4E42-956F-872B0282B0E2}" ma:internalName="LocOverallHandbackStatusLookup" ma:readOnly="true" ma:showField="OverallHandbackStatus" ma:web="8badc642-15f9-493b-af2e-800910d66b6f">
      <xsd:simpleType>
        <xsd:restriction base="dms:Lookup"/>
      </xsd:simpleType>
    </xsd:element>
    <xsd:element name="LocOverallLocStatusLookup" ma:index="76" nillable="true" ma:displayName="Loc Overall Localize Status" ma:default="" ma:list="{40AED7CC-D31B-4E42-956F-872B0282B0E2}" ma:internalName="LocOverallLocStatusLookup" ma:readOnly="true" ma:showField="OverallLocStatus" ma:web="8badc642-15f9-493b-af2e-800910d66b6f">
      <xsd:simpleType>
        <xsd:restriction base="dms:Lookup"/>
      </xsd:simpleType>
    </xsd:element>
    <xsd:element name="LocOverallPreviewStatusLookup" ma:index="77" nillable="true" ma:displayName="Loc Overall Preview Status" ma:default="" ma:list="{40AED7CC-D31B-4E42-956F-872B0282B0E2}" ma:internalName="LocOverallPreviewStatusLookup" ma:readOnly="true" ma:showField="OverallPreviewStatus" ma:web="8badc642-15f9-493b-af2e-800910d66b6f">
      <xsd:simpleType>
        <xsd:restriction base="dms:Lookup"/>
      </xsd:simpleType>
    </xsd:element>
    <xsd:element name="LocOverallPublishStatusLookup" ma:index="78" nillable="true" ma:displayName="Loc Overall Publish Status" ma:default="" ma:list="{40AED7CC-D31B-4E42-956F-872B0282B0E2}" ma:internalName="LocOverallPublishStatusLookup" ma:readOnly="true" ma:showField="OverallPublishStatus" ma:web="8badc642-15f9-493b-af2e-800910d66b6f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40AED7CC-D31B-4E42-956F-872B0282B0E2}" ma:internalName="LocProcessedForHandoffsLookup" ma:readOnly="true" ma:showField="ProcessedForHandoffs" ma:web="8badc642-15f9-493b-af2e-800910d66b6f">
      <xsd:simpleType>
        <xsd:restriction base="dms:Lookup"/>
      </xsd:simpleType>
    </xsd:element>
    <xsd:element name="LocProcessedForMarketsLookup" ma:index="81" nillable="true" ma:displayName="Loc Processed For Markets" ma:default="" ma:list="{40AED7CC-D31B-4E42-956F-872B0282B0E2}" ma:internalName="LocProcessedForMarketsLookup" ma:readOnly="true" ma:showField="ProcessedForMarkets" ma:web="8badc642-15f9-493b-af2e-800910d66b6f">
      <xsd:simpleType>
        <xsd:restriction base="dms:Lookup"/>
      </xsd:simpleType>
    </xsd:element>
    <xsd:element name="LocPublishedDependentAssetsLookup" ma:index="82" nillable="true" ma:displayName="Loc Published Dependent Assets" ma:default="" ma:list="{40AED7CC-D31B-4E42-956F-872B0282B0E2}" ma:internalName="LocPublishedDependentAssetsLookup" ma:readOnly="true" ma:showField="PublishedDependentAssets" ma:web="8badc642-15f9-493b-af2e-800910d66b6f">
      <xsd:simpleType>
        <xsd:restriction base="dms:Lookup"/>
      </xsd:simpleType>
    </xsd:element>
    <xsd:element name="LocPublishedLinkedAssetsLookup" ma:index="83" nillable="true" ma:displayName="Loc Published Linked Assets" ma:default="" ma:list="{40AED7CC-D31B-4E42-956F-872B0282B0E2}" ma:internalName="LocPublishedLinkedAssetsLookup" ma:readOnly="true" ma:showField="PublishedLinkedAssets" ma:web="8badc642-15f9-493b-af2e-800910d66b6f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6961b3df-62bf-4d6c-9143-bdeee396cb75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242CDFB2-E9AA-41D4-B020-0C08EC68947A}" ma:internalName="Markets" ma:readOnly="false" ma:showField="MarketName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5CE75894-05D9-4C45-93AB-724995D6B13E}" ma:internalName="NumOfRatingsLookup" ma:readOnly="true" ma:showField="NumOfRatings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5CE75894-05D9-4C45-93AB-724995D6B13E}" ma:internalName="PublishStatusLookup" ma:readOnly="false" ma:showField="PublishStatus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56b87052-c4fe-45e6-97bd-ce59e177822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63442d1a-70a6-4e69-9f2c-62ec59343502}" ma:internalName="TaxCatchAll" ma:showField="CatchAllData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63442d1a-70a6-4e69-9f2c-62ec59343502}" ma:internalName="TaxCatchAllLabel" ma:readOnly="true" ma:showField="CatchAllDataLabel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5D1C62-0EB1-493C-810A-F84A8DA6DFC9}">
  <ds:schemaRefs>
    <ds:schemaRef ds:uri="8badc642-15f9-493b-af2e-800910d66b6f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24398FC-2058-4B16-AF85-4A8E999AA9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adc642-15f9-493b-af2e-800910d66b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95F7D3-1DDA-46EB-8C6C-AC77FF67D1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846</Words>
  <Application>Microsoft Office PowerPoint</Application>
  <PresentationFormat>Prikaz na zaslonu (4:3)</PresentationFormat>
  <Paragraphs>141</Paragraphs>
  <Slides>16</Slides>
  <Notes>13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2" baseType="lpstr">
      <vt:lpstr>Arial</vt:lpstr>
      <vt:lpstr>Berlin Sans FB</vt:lpstr>
      <vt:lpstr>Bookman Old Style</vt:lpstr>
      <vt:lpstr>Calibri</vt:lpstr>
      <vt:lpstr>Segoe Condensed</vt:lpstr>
      <vt:lpstr>tf10165961</vt:lpstr>
      <vt:lpstr>Učiteljica:</vt:lpstr>
      <vt:lpstr>Potreban pribor:</vt:lpstr>
      <vt:lpstr>Potreban pribor:</vt:lpstr>
      <vt:lpstr>Elementi vrednovanja:</vt:lpstr>
      <vt:lpstr>Elementi vrednovanja:</vt:lpstr>
      <vt:lpstr>PowerPoint prezentacija</vt:lpstr>
      <vt:lpstr>Elementi vrednovanja:</vt:lpstr>
      <vt:lpstr>Elementi vrednovanja:</vt:lpstr>
      <vt:lpstr>Elementi vrednovanja:</vt:lpstr>
      <vt:lpstr>Elementi vrednovanja:</vt:lpstr>
      <vt:lpstr>Elementi vrednovanja:</vt:lpstr>
      <vt:lpstr>Elementi vrednovanja:</vt:lpstr>
      <vt:lpstr>Elementi vrednovanje:</vt:lpstr>
      <vt:lpstr>Inicijalni ispit znanja</vt:lpstr>
      <vt:lpstr>Zaključna ocjena može ali ne mora biti aritmetička sredina svih ocjena.</vt:lpstr>
      <vt:lpstr>Nek' vam bude sjajna godina!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2017-09-04T12:45:01Z</dcterms:created>
  <dcterms:modified xsi:type="dcterms:W3CDTF">2021-09-04T09:42:15Z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0x010100CE6EEBCA2A20434687F63529BC62C70C0400B49D3FDEBF6E5C4BBABD28DFF7A72F5A</vt:lpwstr>
  </property>
  <property fmtid="{D5CDD505-2E9C-101B-9397-08002B2CF9AE}" pid="3" name="ImageGenCounter">
    <vt:i4>0</vt:i4>
  </property>
  <property fmtid="{D5CDD505-2E9C-101B-9397-08002B2CF9AE}" pid="4" name="ViolationReportStatus">
    <vt:lpwstr>None</vt:lpwstr>
  </property>
  <property fmtid="{D5CDD505-2E9C-101B-9397-08002B2CF9AE}" pid="5" name="ImageGenStatus">
    <vt:i4>0</vt:i4>
  </property>
  <property fmtid="{D5CDD505-2E9C-101B-9397-08002B2CF9AE}" pid="6" name="Applications">
    <vt:lpwstr>67;#Template 12;#53;#PowerPoint 12;#407;#PowerPoint 14</vt:lpwstr>
  </property>
  <property fmtid="{D5CDD505-2E9C-101B-9397-08002B2CF9AE}" pid="7" name="PolicheckCounter">
    <vt:i4>0</vt:i4>
  </property>
  <property fmtid="{D5CDD505-2E9C-101B-9397-08002B2CF9AE}" pid="8" name="PolicheckStatus">
    <vt:i4>0</vt:i4>
  </property>
  <property fmtid="{D5CDD505-2E9C-101B-9397-08002B2CF9AE}" pid="9" name="APTrustLevel">
    <vt:r8>0</vt:r8>
  </property>
  <property fmtid="{D5CDD505-2E9C-101B-9397-08002B2CF9AE}" pid="10" name="Order">
    <vt:r8>2307900</vt:r8>
  </property>
</Properties>
</file>